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301" r:id="rId2"/>
    <p:sldId id="1853" r:id="rId3"/>
    <p:sldId id="4545" r:id="rId4"/>
    <p:sldId id="1980" r:id="rId5"/>
    <p:sldId id="4547" r:id="rId6"/>
    <p:sldId id="4557" r:id="rId7"/>
    <p:sldId id="4558" r:id="rId8"/>
    <p:sldId id="4551" r:id="rId9"/>
    <p:sldId id="4559" r:id="rId10"/>
    <p:sldId id="4552" r:id="rId11"/>
    <p:sldId id="1641" r:id="rId12"/>
    <p:sldId id="1623" r:id="rId13"/>
    <p:sldId id="1602" r:id="rId14"/>
    <p:sldId id="1600" r:id="rId15"/>
    <p:sldId id="1601" r:id="rId16"/>
    <p:sldId id="1619" r:id="rId17"/>
    <p:sldId id="1620" r:id="rId18"/>
    <p:sldId id="1621" r:id="rId19"/>
    <p:sldId id="1597" r:id="rId20"/>
    <p:sldId id="1598" r:id="rId21"/>
    <p:sldId id="1599" r:id="rId22"/>
    <p:sldId id="4599" r:id="rId23"/>
    <p:sldId id="1837" r:id="rId24"/>
    <p:sldId id="4564" r:id="rId25"/>
    <p:sldId id="1720" r:id="rId26"/>
    <p:sldId id="4566" r:id="rId27"/>
    <p:sldId id="4565" r:id="rId28"/>
    <p:sldId id="4563" r:id="rId29"/>
    <p:sldId id="4506" r:id="rId30"/>
    <p:sldId id="4474" r:id="rId31"/>
    <p:sldId id="4606" r:id="rId32"/>
    <p:sldId id="4602" r:id="rId33"/>
    <p:sldId id="4603" r:id="rId34"/>
    <p:sldId id="4604" r:id="rId35"/>
    <p:sldId id="4605" r:id="rId36"/>
    <p:sldId id="4607" r:id="rId37"/>
    <p:sldId id="4480" r:id="rId38"/>
    <p:sldId id="4560" r:id="rId39"/>
    <p:sldId id="4492" r:id="rId40"/>
    <p:sldId id="4483" r:id="rId41"/>
    <p:sldId id="4484" r:id="rId42"/>
    <p:sldId id="4567" r:id="rId43"/>
    <p:sldId id="4568" r:id="rId44"/>
    <p:sldId id="386" r:id="rId45"/>
    <p:sldId id="4569" r:id="rId46"/>
    <p:sldId id="4570" r:id="rId47"/>
    <p:sldId id="1703" r:id="rId48"/>
    <p:sldId id="4444" r:id="rId49"/>
    <p:sldId id="618" r:id="rId50"/>
    <p:sldId id="619" r:id="rId51"/>
    <p:sldId id="620" r:id="rId52"/>
    <p:sldId id="4571" r:id="rId53"/>
    <p:sldId id="4446" r:id="rId54"/>
    <p:sldId id="4581" r:id="rId55"/>
    <p:sldId id="4595" r:id="rId56"/>
    <p:sldId id="4583" r:id="rId57"/>
    <p:sldId id="4448" r:id="rId58"/>
    <p:sldId id="4584" r:id="rId59"/>
    <p:sldId id="4574" r:id="rId60"/>
    <p:sldId id="4575" r:id="rId61"/>
    <p:sldId id="4608" r:id="rId62"/>
    <p:sldId id="4578" r:id="rId63"/>
    <p:sldId id="4585" r:id="rId64"/>
    <p:sldId id="4587" r:id="rId65"/>
    <p:sldId id="4586" r:id="rId66"/>
    <p:sldId id="4588" r:id="rId67"/>
    <p:sldId id="4589" r:id="rId68"/>
    <p:sldId id="4590" r:id="rId69"/>
    <p:sldId id="4592" r:id="rId70"/>
    <p:sldId id="4593" r:id="rId71"/>
    <p:sldId id="1884" r:id="rId72"/>
    <p:sldId id="4612" r:id="rId73"/>
    <p:sldId id="4594" r:id="rId74"/>
    <p:sldId id="4561" r:id="rId75"/>
    <p:sldId id="4562" r:id="rId76"/>
    <p:sldId id="1594" r:id="rId77"/>
    <p:sldId id="4613" r:id="rId78"/>
    <p:sldId id="4600" r:id="rId79"/>
    <p:sldId id="4601" r:id="rId80"/>
    <p:sldId id="36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60907"/>
    <a:srgbClr val="00FF00"/>
    <a:srgbClr val="212327"/>
    <a:srgbClr val="F0F0F0"/>
    <a:srgbClr val="FF9300"/>
    <a:srgbClr val="040103"/>
    <a:srgbClr val="030103"/>
    <a:srgbClr val="1E1E1E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25"/>
    <p:restoredTop sz="91575"/>
  </p:normalViewPr>
  <p:slideViewPr>
    <p:cSldViewPr snapToGrid="0" snapToObjects="1">
      <p:cViewPr varScale="1">
        <p:scale>
          <a:sx n="88" d="100"/>
          <a:sy n="88" d="100"/>
        </p:scale>
        <p:origin x="20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8" d="100"/>
        <a:sy n="4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E02F-F9AD-1243-9A3C-D806F53FC132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F1233-98AC-A140-BD6A-E50DFECCE6D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BAD616EA-0E0F-16CC-F4ED-831D0D54C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>
            <a:extLst>
              <a:ext uri="{FF2B5EF4-FFF2-40B4-BE49-F238E27FC236}">
                <a16:creationId xmlns:a16="http://schemas.microsoft.com/office/drawing/2014/main" id="{1A8A72EE-BB49-EA26-45BB-A97828A93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8" name="Google Shape;168;p14:notes">
            <a:extLst>
              <a:ext uri="{FF2B5EF4-FFF2-40B4-BE49-F238E27FC236}">
                <a16:creationId xmlns:a16="http://schemas.microsoft.com/office/drawing/2014/main" id="{17B5D669-58B5-D118-7E7B-68853F1CF0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1894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C77A5478-ACC2-832E-A8B1-17DA4B846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>
            <a:extLst>
              <a:ext uri="{FF2B5EF4-FFF2-40B4-BE49-F238E27FC236}">
                <a16:creationId xmlns:a16="http://schemas.microsoft.com/office/drawing/2014/main" id="{321924ED-EA5A-6528-9EEA-7B75145412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8" name="Google Shape;168;p14:notes">
            <a:extLst>
              <a:ext uri="{FF2B5EF4-FFF2-40B4-BE49-F238E27FC236}">
                <a16:creationId xmlns:a16="http://schemas.microsoft.com/office/drawing/2014/main" id="{03806077-5C17-6751-3A05-6581A349B1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5745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A8E662C8-0BE4-2A56-A880-3DE32561E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>
            <a:extLst>
              <a:ext uri="{FF2B5EF4-FFF2-40B4-BE49-F238E27FC236}">
                <a16:creationId xmlns:a16="http://schemas.microsoft.com/office/drawing/2014/main" id="{586D5985-0EAE-9C39-4114-83085A4BC4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8" name="Google Shape;168;p14:notes">
            <a:extLst>
              <a:ext uri="{FF2B5EF4-FFF2-40B4-BE49-F238E27FC236}">
                <a16:creationId xmlns:a16="http://schemas.microsoft.com/office/drawing/2014/main" id="{133413DA-D1A1-00D5-D70A-81B66D4E99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4498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Campanini, D., Loch, O., Messina, P., Elberg, R., &amp; Parra, D. (2024, August). iHealth-Chile-1 at RRG24: In-context Learning and Finetuning of a Large Multimodal Model for Radiology Report Generation.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23rd Workshop on Biomedical Natural Language Processing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608-613).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F1233-98AC-A140-BD6A-E50DFECCE6DE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145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Modification of the web app classification output by image manipulation. A-B: Basal cell carcinoma. The original image (A) was modified by zooming in (B). The 2 images gave different classifications: A. Lentigo (99.2% confidence). B. Intraepithelial carcinoma (96.9% confidence). C-D: Melanoma. The original image (C) was modified by changing the contrast and brightness settings (D). The 2 images gave different classifications: C. Melanoma (99% confidence). D.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Hemangioma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(98% confidence). E-F: Melanoma. The original image (E) was modified by flipping the image vertically (F). The 2 images gave different classifications: E. Lentigo (74% confidence), Melanoma (12% confidence), Nevus (5% confidence). F. Melanoma (40.5% confidence), Lentigo (32% confidence), Nevus (24% confidence).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A05B7-D84D-4B45-8D5B-7F885A67FE4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37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F1233-98AC-A140-BD6A-E50DFECCE6DE}" type="slidenum">
              <a:rPr lang="es-ES_tradnl" smtClean="0"/>
              <a:t>55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2050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 PRINCIPAL: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Extraer</a:t>
            </a:r>
            <a:r>
              <a:rPr lang="en-US" dirty="0"/>
              <a:t> por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>
                <a:solidFill>
                  <a:srgbClr val="0432FF"/>
                </a:solidFill>
              </a:rPr>
              <a:t>radiografía</a:t>
            </a:r>
            <a:r>
              <a:rPr lang="en-US" dirty="0"/>
              <a:t> N ‘</a:t>
            </a:r>
            <a:r>
              <a:rPr lang="en-US" dirty="0" err="1"/>
              <a:t>ventanitas</a:t>
            </a:r>
            <a:r>
              <a:rPr lang="en-US" dirty="0"/>
              <a:t>’ (</a:t>
            </a:r>
            <a:r>
              <a:rPr lang="en-US" i="1" dirty="0">
                <a:solidFill>
                  <a:srgbClr val="FF0000"/>
                </a:solidFill>
              </a:rPr>
              <a:t>patches</a:t>
            </a:r>
            <a:r>
              <a:rPr lang="en-US" dirty="0"/>
              <a:t>) de las zonas </a:t>
            </a:r>
            <a:r>
              <a:rPr lang="en-US" dirty="0" err="1"/>
              <a:t>oscuras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Entrenar</a:t>
            </a:r>
            <a:r>
              <a:rPr lang="en-US" dirty="0"/>
              <a:t> un </a:t>
            </a:r>
            <a:r>
              <a:rPr lang="en-US" dirty="0" err="1"/>
              <a:t>clasificador</a:t>
            </a:r>
            <a:r>
              <a:rPr lang="en-US" dirty="0"/>
              <a:t> que </a:t>
            </a:r>
            <a:r>
              <a:rPr lang="en-US" dirty="0" err="1"/>
              <a:t>reconozca</a:t>
            </a:r>
            <a:r>
              <a:rPr lang="en-US" dirty="0"/>
              <a:t> 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clase</a:t>
            </a:r>
            <a:r>
              <a:rPr lang="en-US" dirty="0"/>
              <a:t> </a:t>
            </a:r>
            <a:r>
              <a:rPr lang="en-US" dirty="0" err="1"/>
              <a:t>peretenece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patch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Determinar</a:t>
            </a:r>
            <a:r>
              <a:rPr lang="en-US" dirty="0"/>
              <a:t> 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clase</a:t>
            </a:r>
            <a:r>
              <a:rPr lang="en-US" dirty="0"/>
              <a:t> </a:t>
            </a:r>
            <a:r>
              <a:rPr lang="en-US" dirty="0" err="1"/>
              <a:t>pertenece</a:t>
            </a:r>
            <a:r>
              <a:rPr lang="en-US" dirty="0"/>
              <a:t> una </a:t>
            </a:r>
            <a:r>
              <a:rPr lang="en-US" dirty="0" err="1">
                <a:solidFill>
                  <a:srgbClr val="0432FF"/>
                </a:solidFill>
              </a:rPr>
              <a:t>radiografía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la </a:t>
            </a:r>
            <a:r>
              <a:rPr lang="en-US" dirty="0" err="1"/>
              <a:t>mayoría</a:t>
            </a:r>
            <a:r>
              <a:rPr lang="en-US" dirty="0"/>
              <a:t> de </a:t>
            </a:r>
            <a:r>
              <a:rPr lang="en-US" dirty="0" err="1"/>
              <a:t>votos</a:t>
            </a:r>
            <a:r>
              <a:rPr lang="en-US" dirty="0"/>
              <a:t> de la </a:t>
            </a:r>
            <a:r>
              <a:rPr lang="en-US" dirty="0" err="1">
                <a:solidFill>
                  <a:srgbClr val="00B050"/>
                </a:solidFill>
              </a:rPr>
              <a:t>clasificación</a:t>
            </a:r>
            <a:r>
              <a:rPr lang="en-US" dirty="0"/>
              <a:t> individual de los </a:t>
            </a:r>
            <a:r>
              <a:rPr lang="en-US" i="1" dirty="0">
                <a:solidFill>
                  <a:srgbClr val="FF0000"/>
                </a:solidFill>
              </a:rPr>
              <a:t>patches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22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7F7B6-57BC-F3AC-5687-C467549B6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AD9C1C64-9933-5600-20A1-BDFDF4C042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3</a:t>
            </a:fld>
            <a:endParaRPr 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7A9CD77C-6E82-9E3F-EE0A-8B6DCE1058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2108AE85-F63E-7776-1C71-84C5343B3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8515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605C9-0977-5805-7919-CB95C0AB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E2739613-03A2-DBFB-B099-FE3A8489B3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6</a:t>
            </a:fld>
            <a:endParaRPr 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82A78C0E-3CCB-F7B2-97A4-3013271375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034B4B2-500A-DC22-24F3-30F57C0D2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636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ECE6F-92E3-77D8-75A8-58E1BFAA5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20844F31-0F79-6157-CD0A-1B703A1D3B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7</a:t>
            </a:fld>
            <a:endParaRPr 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76F74ACF-C7D8-7934-0421-83D06F825A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3324A768-EFB1-528D-C984-7D05FDB5F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449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5BE39-B4CA-975F-D067-632EDD808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EA23BFEE-65FE-5AC3-B178-E532AB2DD0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9</a:t>
            </a:fld>
            <a:endParaRPr 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B5B990A-B01B-0983-37ED-ED863C245D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0D9916F9-5EDA-1D52-3DFB-3687563DEC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108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56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F523512C-EAC9-C3C2-1152-E0EFF872B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>
            <a:extLst>
              <a:ext uri="{FF2B5EF4-FFF2-40B4-BE49-F238E27FC236}">
                <a16:creationId xmlns:a16="http://schemas.microsoft.com/office/drawing/2014/main" id="{6485098F-C6ED-0F2C-E90D-E8F3D4F366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8" name="Google Shape;168;p14:notes">
            <a:extLst>
              <a:ext uri="{FF2B5EF4-FFF2-40B4-BE49-F238E27FC236}">
                <a16:creationId xmlns:a16="http://schemas.microsoft.com/office/drawing/2014/main" id="{8B5F4BFC-CEE8-A385-41AC-CCF3C0B026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8707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9441899B-B4D3-F057-A7EB-E7080307E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>
            <a:extLst>
              <a:ext uri="{FF2B5EF4-FFF2-40B4-BE49-F238E27FC236}">
                <a16:creationId xmlns:a16="http://schemas.microsoft.com/office/drawing/2014/main" id="{B1B8573D-2CA0-35FD-4BEA-A76065DC9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8" name="Google Shape;168;p14:notes">
            <a:extLst>
              <a:ext uri="{FF2B5EF4-FFF2-40B4-BE49-F238E27FC236}">
                <a16:creationId xmlns:a16="http://schemas.microsoft.com/office/drawing/2014/main" id="{F163A3F3-7211-E92F-D568-256755B38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3428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F4B7F2BE-19F6-699F-CF5F-549B1A94B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>
            <a:extLst>
              <a:ext uri="{FF2B5EF4-FFF2-40B4-BE49-F238E27FC236}">
                <a16:creationId xmlns:a16="http://schemas.microsoft.com/office/drawing/2014/main" id="{8502F356-AFD8-6288-9E24-1118B749A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8" name="Google Shape;168;p14:notes">
            <a:extLst>
              <a:ext uri="{FF2B5EF4-FFF2-40B4-BE49-F238E27FC236}">
                <a16:creationId xmlns:a16="http://schemas.microsoft.com/office/drawing/2014/main" id="{7038E084-5BD7-031A-F707-2B568AAA3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88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066C-E07D-4542-803D-9C91CADE0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2387D-F023-3246-9688-C449F0597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F3F4-EDE4-4A47-836E-90E30617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72795-38C3-A046-A319-99C9070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2CF6-31F2-DA4D-BBB9-A5FE2A56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685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847A-C0EB-4A4E-AF1C-0EDDD731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106B9-8D8A-AF44-811F-C3BEF6DDD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32C7-5679-DC41-A221-1CD04515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1219-59EE-B141-8FE5-AF054A6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2BEEF-FC7A-E74A-8149-DFDE6F54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682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CFA51-810D-074A-BE0A-295BEEC73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51E8A-F34C-D040-B485-40434254C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760E4-5EFE-4C44-8463-5C0A8169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D2F1-384E-B94D-BB80-09E47E42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2F384-2937-1649-AFAD-9859D87B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476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C098-9D82-6D4B-82BE-742491A3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3918-8388-8B41-BD25-E9955A33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D7CFA-1CF8-EE4D-9853-236DEB32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5477-E088-C141-B221-8031547F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DC77-0E25-6347-958D-711F35A4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33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B150-D86B-5B40-8BC1-2E2C5C61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0F017-494C-A94A-8315-F21DCA48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6501-BA85-9947-A7CD-CBEACC5B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CD51-A848-6A43-A875-5D236DDE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3D35-815F-1F4B-B857-CB624D48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42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3EC-54FB-5242-8493-BE1B61C6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D460-DF5D-D545-A530-B84375144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31FA4-7982-E941-B1D0-715BC36B8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6301B-3AD5-F54C-AC5D-0C6687A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E54C-4217-EC42-B8E3-82E522F8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665DD-DCDD-494A-86AC-ADAC8AAF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154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85-BC77-6341-9EB9-0AB1E3B2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CC7-982B-2A47-BA3A-B7F55137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97254-5BC2-A045-A4BD-39B6FC2F3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B2B63-EE59-284D-A0D0-A0BF85051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BA3A5-C633-0445-942C-9D1B3C4E6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47A7-21D5-D94B-A18A-513DA7C6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63082-4EAA-5446-A5CD-58F2FE4A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FA243-D0BD-C548-AF40-EFDE64A5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03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0EDB-A2B4-084B-888A-307E9054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4148-99E2-B34F-B085-36ED48A3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2D435-5025-3840-BB2A-8BC7F71A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D2EC7-2C4F-F641-BFEA-733E6230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87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31B14-7E99-AC47-98AB-5765A2D2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8B770-9173-6140-93B6-C3DA8FC5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AADB6-55B5-6146-AD65-EADB228B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199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AEB-9908-524C-A9BB-1CAB60BA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FAE5-14AD-0241-8961-1A6685FE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5A03C-9FE8-3C47-8DB0-8361A778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45BDA-0F87-AB4C-971D-B2696E5C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04435-51CC-764F-B7D9-DB7D3D52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2AC7-D3EF-BF40-B205-76577076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29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2431-BA11-BF46-9450-99159A12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E095A-B3C9-B441-A479-2E5A6C660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02759-0FF1-5945-8E2A-CC578438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8F9F-1A01-7C4A-A6F5-561DA9B2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C437-A8B8-4749-84CB-3622469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8B090-70F0-7146-8EEB-E6DCF78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20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C96B7-E567-7445-92EA-25A875D2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3F1BE-DD60-8A4B-88B4-FDF7E8394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23E7-567B-8F47-AEA3-FD539D0B9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A876-FF9D-9F44-8113-4CA0B9A49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722B7-A668-3F44-BDFB-A058C3A8C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782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4v"/><Relationship Id="rId13" Type="http://schemas.openxmlformats.org/officeDocument/2006/relationships/image" Target="../media/image11.png"/><Relationship Id="rId3" Type="http://schemas.microsoft.com/office/2007/relationships/media" Target="../media/media2.m4v"/><Relationship Id="rId7" Type="http://schemas.microsoft.com/office/2007/relationships/media" Target="../media/media4.m4v"/><Relationship Id="rId12" Type="http://schemas.openxmlformats.org/officeDocument/2006/relationships/image" Target="../media/image10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video" Target="../media/media3.m4v"/><Relationship Id="rId11" Type="http://schemas.openxmlformats.org/officeDocument/2006/relationships/image" Target="../media/image9.png"/><Relationship Id="rId5" Type="http://schemas.microsoft.com/office/2007/relationships/media" Target="../media/media3.m4v"/><Relationship Id="rId10" Type="http://schemas.openxmlformats.org/officeDocument/2006/relationships/image" Target="../media/image8.png"/><Relationship Id="rId4" Type="http://schemas.openxmlformats.org/officeDocument/2006/relationships/video" Target="../media/media2.m4v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github.com/domingomery/visioncola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gomery/visioncolab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gomery/visioncolab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tiff"/><Relationship Id="rId5" Type="http://schemas.openxmlformats.org/officeDocument/2006/relationships/hyperlink" Target="http://xcv.ing.puc.cl/" TargetMode="External"/><Relationship Id="rId4" Type="http://schemas.openxmlformats.org/officeDocument/2006/relationships/hyperlink" Target="http://domingomery.ing.puc.c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481666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Good Practices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24AC1-FB56-F85A-4F5B-0D69D243E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6980C41-C9C8-B6B4-83F4-8E0957532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51467"/>
            <a:ext cx="12207626" cy="90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5D6562CD-4CFB-FDBA-160F-D82ED8EDC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3960585" y="4098355"/>
            <a:ext cx="1304225" cy="979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91F9A6-FBA3-B999-5F71-C952BDC16979}"/>
              </a:ext>
            </a:extLst>
          </p:cNvPr>
          <p:cNvSpPr txBox="1"/>
          <p:nvPr/>
        </p:nvSpPr>
        <p:spPr>
          <a:xfrm>
            <a:off x="3376158" y="2118533"/>
            <a:ext cx="5439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77"/>
                <a:cs typeface="Rastanty Cortez" panose="020F0502020204030204" pitchFamily="34" charset="0"/>
              </a:rPr>
              <a:t>Well, we have to analyze millions of parameters</a:t>
            </a:r>
            <a:endParaRPr lang="en-CL" sz="4000" b="1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77"/>
              <a:cs typeface="Rastanty Cortez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0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B17269-8EDA-220A-0D51-0947E2EF9A68}"/>
              </a:ext>
            </a:extLst>
          </p:cNvPr>
          <p:cNvSpPr txBox="1"/>
          <p:nvPr/>
        </p:nvSpPr>
        <p:spPr>
          <a:xfrm>
            <a:off x="700043" y="2459504"/>
            <a:ext cx="10791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Explainability using Perturbation and Saliency Maps:</a:t>
            </a:r>
          </a:p>
          <a:p>
            <a:pPr algn="ctr"/>
            <a:endParaRPr lang="en-AU" sz="4000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algn="ctr"/>
            <a:r>
              <a:rPr lang="en-AU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An Example for `Happiness’ in Facial Analysis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C545D-CB78-B05C-94BC-560C97BD8CAF}"/>
              </a:ext>
            </a:extLst>
          </p:cNvPr>
          <p:cNvSpPr txBox="1"/>
          <p:nvPr/>
        </p:nvSpPr>
        <p:spPr>
          <a:xfrm>
            <a:off x="2699657" y="5863771"/>
            <a:ext cx="6792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MT" panose="020B0502020104020203" pitchFamily="34" charset="77"/>
              </a:rPr>
              <a:t>Mery, D. (2022). True black-box explanation in facial analysis. In </a:t>
            </a:r>
            <a:r>
              <a:rPr lang="en-US" sz="16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MT" panose="020B0502020104020203" pitchFamily="34" charset="77"/>
              </a:rPr>
              <a:t>Proceedings of the IEEE/CVF Conference on Computer Vision and Pattern Recognition</a:t>
            </a:r>
            <a:r>
              <a:rPr 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MT" panose="020B0502020104020203" pitchFamily="34" charset="77"/>
              </a:rPr>
              <a:t> (pp. 1596-1605).</a:t>
            </a:r>
            <a:endParaRPr lang="en-CL" sz="16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4235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826229-F501-7C45-85CF-4FC62C43E381}"/>
              </a:ext>
            </a:extLst>
          </p:cNvPr>
          <p:cNvSpPr txBox="1"/>
          <p:nvPr/>
        </p:nvSpPr>
        <p:spPr>
          <a:xfrm>
            <a:off x="471488" y="585787"/>
            <a:ext cx="8429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Expression: </a:t>
            </a:r>
            <a:r>
              <a:rPr lang="en-CL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How `happy´ is this person?</a:t>
            </a: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0541BFA4-0FCF-AE48-A523-645870798743}"/>
              </a:ext>
            </a:extLst>
          </p:cNvPr>
          <p:cNvGraphicFramePr>
            <a:graphicFrameLocks noGrp="1"/>
          </p:cNvGraphicFramePr>
          <p:nvPr/>
        </p:nvGraphicFramePr>
        <p:xfrm>
          <a:off x="9201426" y="2652651"/>
          <a:ext cx="235447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13565">
                  <a:extLst>
                    <a:ext uri="{9D8B030D-6E8A-4147-A177-3AD203B41FA5}">
                      <a16:colId xmlns:a16="http://schemas.microsoft.com/office/drawing/2014/main" val="1726701853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2366844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3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0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scared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2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/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0.9723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5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21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surprised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3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0.0245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558021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D83E97-5900-E948-8F7E-BD8F4D5F84AA}"/>
              </a:ext>
            </a:extLst>
          </p:cNvPr>
          <p:cNvSpPr/>
          <p:nvPr/>
        </p:nvSpPr>
        <p:spPr>
          <a:xfrm>
            <a:off x="9012634" y="3729038"/>
            <a:ext cx="2760266" cy="442912"/>
          </a:xfrm>
          <a:prstGeom prst="roundRect">
            <a:avLst/>
          </a:prstGeom>
          <a:noFill/>
          <a:ln w="28575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49C8C9-A6CA-FBB5-0410-BDD06E3233A9}"/>
              </a:ext>
            </a:extLst>
          </p:cNvPr>
          <p:cNvSpPr/>
          <p:nvPr/>
        </p:nvSpPr>
        <p:spPr>
          <a:xfrm>
            <a:off x="9012634" y="2518694"/>
            <a:ext cx="2673844" cy="1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B4A13-862A-2F72-55CD-057C22ADA7A3}"/>
              </a:ext>
            </a:extLst>
          </p:cNvPr>
          <p:cNvSpPr/>
          <p:nvPr/>
        </p:nvSpPr>
        <p:spPr>
          <a:xfrm>
            <a:off x="9055845" y="4200096"/>
            <a:ext cx="2673844" cy="1199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CF345C-4D8D-C7F1-98AD-8227FD1A9A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6455" y="2196276"/>
            <a:ext cx="2856907" cy="291589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4C9EF2D-2A12-A828-92B8-C897DFBD6BE8}"/>
              </a:ext>
            </a:extLst>
          </p:cNvPr>
          <p:cNvSpPr/>
          <p:nvPr/>
        </p:nvSpPr>
        <p:spPr>
          <a:xfrm>
            <a:off x="5291515" y="3296380"/>
            <a:ext cx="3204067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i="1" dirty="0" err="1">
                <a:latin typeface="Times" pitchFamily="2" charset="0"/>
                <a:cs typeface="Arial" panose="020B0604020202020204" pitchFamily="34" charset="0"/>
              </a:rPr>
              <a:t>f</a:t>
            </a:r>
            <a:r>
              <a:rPr lang="en-US" sz="5400" i="1" baseline="-25000" dirty="0" err="1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sz="5400" i="1" baseline="-25000" dirty="0">
              <a:latin typeface="Times" pitchFamily="2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FF788B-E263-CD02-2724-6B65E70A6817}"/>
              </a:ext>
            </a:extLst>
          </p:cNvPr>
          <p:cNvCxnSpPr>
            <a:cxnSpLocks/>
          </p:cNvCxnSpPr>
          <p:nvPr/>
        </p:nvCxnSpPr>
        <p:spPr>
          <a:xfrm flipV="1">
            <a:off x="479770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2656FA-8C3E-2D2D-BD65-9B1C714F106F}"/>
              </a:ext>
            </a:extLst>
          </p:cNvPr>
          <p:cNvCxnSpPr>
            <a:cxnSpLocks/>
          </p:cNvCxnSpPr>
          <p:nvPr/>
        </p:nvCxnSpPr>
        <p:spPr>
          <a:xfrm flipV="1">
            <a:off x="8508634" y="3950592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CE5F8F-90C8-4D4E-B22F-3AE7BB7739A0}"/>
              </a:ext>
            </a:extLst>
          </p:cNvPr>
          <p:cNvSpPr txBox="1"/>
          <p:nvPr/>
        </p:nvSpPr>
        <p:spPr>
          <a:xfrm>
            <a:off x="9717812" y="5276677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5B9EF-8F3B-9002-2EC5-4C290B8A2099}"/>
              </a:ext>
            </a:extLst>
          </p:cNvPr>
          <p:cNvSpPr txBox="1"/>
          <p:nvPr/>
        </p:nvSpPr>
        <p:spPr>
          <a:xfrm>
            <a:off x="2833981" y="5276677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93363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0m" descr="H0m">
            <a:hlinkClick r:id="" action="ppaction://media"/>
            <a:extLst>
              <a:ext uri="{FF2B5EF4-FFF2-40B4-BE49-F238E27FC236}">
                <a16:creationId xmlns:a16="http://schemas.microsoft.com/office/drawing/2014/main" id="{74F5126B-CFCE-8544-8E44-F8A6D57A3B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82980" y="144403"/>
            <a:ext cx="7036904" cy="1627284"/>
          </a:xfrm>
          <a:prstGeom prst="rect">
            <a:avLst/>
          </a:prstGeom>
        </p:spPr>
      </p:pic>
      <p:pic>
        <p:nvPicPr>
          <p:cNvPr id="9" name="H1m" descr="H1m">
            <a:hlinkClick r:id="" action="ppaction://media"/>
            <a:extLst>
              <a:ext uri="{FF2B5EF4-FFF2-40B4-BE49-F238E27FC236}">
                <a16:creationId xmlns:a16="http://schemas.microsoft.com/office/drawing/2014/main" id="{31BBC299-DD5F-F14E-AD0F-C160B97FC0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044" y="1795067"/>
            <a:ext cx="9804839" cy="1620097"/>
          </a:xfrm>
          <a:prstGeom prst="rect">
            <a:avLst/>
          </a:prstGeom>
        </p:spPr>
      </p:pic>
      <p:pic>
        <p:nvPicPr>
          <p:cNvPr id="10" name="H0p" descr="H0p">
            <a:hlinkClick r:id="" action="ppaction://media"/>
            <a:extLst>
              <a:ext uri="{FF2B5EF4-FFF2-40B4-BE49-F238E27FC236}">
                <a16:creationId xmlns:a16="http://schemas.microsoft.com/office/drawing/2014/main" id="{85584C36-822D-C04B-8FA2-F91A4AF24D1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86710" y="3457228"/>
            <a:ext cx="6839519" cy="1581639"/>
          </a:xfrm>
          <a:prstGeom prst="rect">
            <a:avLst/>
          </a:prstGeom>
        </p:spPr>
      </p:pic>
      <p:pic>
        <p:nvPicPr>
          <p:cNvPr id="11" name="H1p" descr="H1p">
            <a:hlinkClick r:id="" action="ppaction://media"/>
            <a:extLst>
              <a:ext uri="{FF2B5EF4-FFF2-40B4-BE49-F238E27FC236}">
                <a16:creationId xmlns:a16="http://schemas.microsoft.com/office/drawing/2014/main" id="{F7AE35FD-4A48-4D40-94EC-08E5A587BAD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044" y="5056952"/>
            <a:ext cx="9804839" cy="16200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C8B45A-7706-81A4-6E4A-811E2A1419AA}"/>
              </a:ext>
            </a:extLst>
          </p:cNvPr>
          <p:cNvSpPr/>
          <p:nvPr/>
        </p:nvSpPr>
        <p:spPr>
          <a:xfrm>
            <a:off x="7010398" y="-344305"/>
            <a:ext cx="5520260" cy="76030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20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-1" r="43141"/>
          <a:stretch/>
        </p:blipFill>
        <p:spPr>
          <a:xfrm>
            <a:off x="-6628" y="6628"/>
            <a:ext cx="6932361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37661D-195C-38BB-05C8-9F0BB4B0A85A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CB4A69-CF92-E7FF-EC05-79214DBD2461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3C88B0-A287-B71B-9797-C02A796527A7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F74064-4E3B-3552-16D4-C69AA40E7CC3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0C3B60-55EC-72A2-F359-67D3D9BBBE0C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8282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66809"/>
          <a:stretch/>
        </p:blipFill>
        <p:spPr>
          <a:xfrm>
            <a:off x="7447725" y="2811668"/>
            <a:ext cx="1407517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7CF64-30A7-BE04-6EE5-5EDFA160E0E5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DA2C55-B329-3AB4-EE5B-0E5DB5CEBA33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22FC9C-7CC3-B7C5-00F2-803DCAA188C5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13C1D7-4BF6-D895-75F2-2853D1DF077C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3C1C2C-6EE9-9A4B-0CC9-A0A1AF2D10ED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8D26FC1-91ED-2298-EE9D-3BFA18FF7BFA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8206176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56720808-5F48-854F-AC93-946E6FFC5635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34347"/>
          <a:stretch/>
        </p:blipFill>
        <p:spPr>
          <a:xfrm>
            <a:off x="7447726" y="2811668"/>
            <a:ext cx="2784158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              smooth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8003FF-EC13-E2E9-F3D6-540A26E4788F}"/>
              </a:ext>
            </a:extLst>
          </p:cNvPr>
          <p:cNvGrpSpPr/>
          <p:nvPr/>
        </p:nvGrpSpPr>
        <p:grpSpPr>
          <a:xfrm>
            <a:off x="6109987" y="486200"/>
            <a:ext cx="566704" cy="5309324"/>
            <a:chOff x="6109987" y="486200"/>
            <a:chExt cx="566704" cy="53093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4995D2-BA77-A98F-5882-609F782FE603}"/>
                </a:ext>
              </a:extLst>
            </p:cNvPr>
            <p:cNvSpPr/>
            <p:nvPr/>
          </p:nvSpPr>
          <p:spPr>
            <a:xfrm>
              <a:off x="6109987" y="486200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5A991-A6A2-935F-791F-72E36EBAD30F}"/>
                </a:ext>
              </a:extLst>
            </p:cNvPr>
            <p:cNvSpPr/>
            <p:nvPr/>
          </p:nvSpPr>
          <p:spPr>
            <a:xfrm>
              <a:off x="6112113" y="3755064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CL" baseline="-2500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0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42296E-ECA3-E4B1-7E1E-4CDD17FF2129}"/>
                </a:ext>
              </a:extLst>
            </p:cNvPr>
            <p:cNvSpPr/>
            <p:nvPr/>
          </p:nvSpPr>
          <p:spPr>
            <a:xfrm>
              <a:off x="6109987" y="2124487"/>
              <a:ext cx="54534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–</a:t>
              </a:r>
              <a:endParaRPr lang="es-ES_tradnl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455B5B-8ACB-8A6F-C6F5-511A5B823FBC}"/>
                </a:ext>
              </a:extLst>
            </p:cNvPr>
            <p:cNvSpPr/>
            <p:nvPr/>
          </p:nvSpPr>
          <p:spPr>
            <a:xfrm>
              <a:off x="6110223" y="5426192"/>
              <a:ext cx="5645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CL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H</a:t>
              </a:r>
              <a:r>
                <a:rPr lang="en-AU" baseline="-25000" dirty="0">
                  <a:solidFill>
                    <a:srgbClr val="FF9300"/>
                  </a:solidFill>
                  <a:latin typeface="Times" pitchFamily="2" charset="0"/>
                  <a:cs typeface="Arial" panose="020B0604020202020204" pitchFamily="34" charset="0"/>
                </a:rPr>
                <a:t>1</a:t>
              </a:r>
              <a:r>
                <a:rPr lang="en-AU" dirty="0">
                  <a:solidFill>
                    <a:srgbClr val="FF9300"/>
                  </a:solidFill>
                  <a:latin typeface="Gill Sans MT" panose="020B0502020104020203" pitchFamily="34" charset="77"/>
                  <a:cs typeface="Arial" panose="020B0604020202020204" pitchFamily="34" charset="0"/>
                </a:rPr>
                <a:t>+</a:t>
              </a:r>
              <a:endParaRPr lang="es-ES_tradnl" dirty="0"/>
            </a:p>
          </p:txBody>
        </p:sp>
      </p:grpSp>
    </p:spTree>
    <p:extLst>
      <p:ext uri="{BB962C8B-B14F-4D97-AF65-F5344CB8AC3E}">
        <p14:creationId xmlns:p14="http://schemas.microsoft.com/office/powerpoint/2010/main" val="22286976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84456E-E3B4-BB4A-8758-3A929994D4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2881"/>
          <a:stretch/>
        </p:blipFill>
        <p:spPr>
          <a:xfrm>
            <a:off x="-6628" y="6628"/>
            <a:ext cx="6964019" cy="68580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56720808-5F48-854F-AC93-946E6FFC5635}"/>
              </a:ext>
            </a:extLst>
          </p:cNvPr>
          <p:cNvSpPr/>
          <p:nvPr/>
        </p:nvSpPr>
        <p:spPr>
          <a:xfrm>
            <a:off x="7010402" y="357808"/>
            <a:ext cx="304800" cy="6321287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EC3E-7A57-9C43-A0ED-0A2D3E0EB0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725" y="2811668"/>
            <a:ext cx="4240697" cy="1413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8F69-3A58-604A-977D-F03FFF2D646D}"/>
              </a:ext>
            </a:extLst>
          </p:cNvPr>
          <p:cNvSpPr txBox="1"/>
          <p:nvPr/>
        </p:nvSpPr>
        <p:spPr>
          <a:xfrm>
            <a:off x="7700211" y="2438400"/>
            <a:ext cx="3845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000" dirty="0">
                <a:solidFill>
                  <a:schemeClr val="bg1"/>
                </a:solidFill>
              </a:rPr>
              <a:t>mean              smooth           saliency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2B128D-08A0-BB4B-83AF-C2E0D30CD345}"/>
              </a:ext>
            </a:extLst>
          </p:cNvPr>
          <p:cNvSpPr/>
          <p:nvPr/>
        </p:nvSpPr>
        <p:spPr>
          <a:xfrm>
            <a:off x="9914022" y="2363424"/>
            <a:ext cx="2160000" cy="219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1A9585-CC11-AD40-9F04-1ABD757C5F9E}"/>
              </a:ext>
            </a:extLst>
          </p:cNvPr>
          <p:cNvGrpSpPr/>
          <p:nvPr/>
        </p:nvGrpSpPr>
        <p:grpSpPr>
          <a:xfrm>
            <a:off x="10327152" y="4559424"/>
            <a:ext cx="1361270" cy="829289"/>
            <a:chOff x="10327152" y="4559424"/>
            <a:chExt cx="1361270" cy="82928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62A28F-D644-FB43-B82B-EC06B713771D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V="1">
              <a:off x="10994022" y="4559424"/>
              <a:ext cx="0" cy="3732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01086C-0F4D-2F4A-9BBD-A69902F17025}"/>
                </a:ext>
              </a:extLst>
            </p:cNvPr>
            <p:cNvSpPr txBox="1"/>
            <p:nvPr/>
          </p:nvSpPr>
          <p:spPr>
            <a:xfrm>
              <a:off x="10327152" y="4865493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800" dirty="0">
                  <a:solidFill>
                    <a:schemeClr val="bg1"/>
                  </a:solidFill>
                </a:rPr>
                <a:t>MinPlus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96AF5-D646-861A-9DE0-11428407D990}"/>
              </a:ext>
            </a:extLst>
          </p:cNvPr>
          <p:cNvSpPr/>
          <p:nvPr/>
        </p:nvSpPr>
        <p:spPr>
          <a:xfrm>
            <a:off x="6109987" y="486200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D31676-08DB-B15F-B6BD-118902A4876B}"/>
              </a:ext>
            </a:extLst>
          </p:cNvPr>
          <p:cNvSpPr/>
          <p:nvPr/>
        </p:nvSpPr>
        <p:spPr>
          <a:xfrm>
            <a:off x="6112113" y="3755064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16754E-DB81-2964-3994-B9E1C4921917}"/>
              </a:ext>
            </a:extLst>
          </p:cNvPr>
          <p:cNvSpPr/>
          <p:nvPr/>
        </p:nvSpPr>
        <p:spPr>
          <a:xfrm>
            <a:off x="6109987" y="2124487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2B810-8AAF-3553-B60C-383511A14490}"/>
              </a:ext>
            </a:extLst>
          </p:cNvPr>
          <p:cNvSpPr/>
          <p:nvPr/>
        </p:nvSpPr>
        <p:spPr>
          <a:xfrm>
            <a:off x="6110223" y="5426192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D8F50-665F-69DB-BEE8-EF0571604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" y="2025102"/>
            <a:ext cx="1387475" cy="140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4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59CA1E-BA30-AE47-AE1D-DF97CA633BCC}"/>
              </a:ext>
            </a:extLst>
          </p:cNvPr>
          <p:cNvSpPr/>
          <p:nvPr/>
        </p:nvSpPr>
        <p:spPr>
          <a:xfrm>
            <a:off x="5143787" y="3406869"/>
            <a:ext cx="5453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3AFF1C-6C2C-DA45-94E0-0D6BF14BC2C0}"/>
              </a:ext>
            </a:extLst>
          </p:cNvPr>
          <p:cNvSpPr/>
          <p:nvPr/>
        </p:nvSpPr>
        <p:spPr>
          <a:xfrm>
            <a:off x="6469920" y="3450264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CL" baseline="-2500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0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FC86A8-DF53-05F2-F18E-BEA9D782F082}"/>
              </a:ext>
            </a:extLst>
          </p:cNvPr>
          <p:cNvSpPr/>
          <p:nvPr/>
        </p:nvSpPr>
        <p:spPr>
          <a:xfrm>
            <a:off x="5154044" y="4133437"/>
            <a:ext cx="54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–</a:t>
            </a:r>
            <a:endParaRPr lang="es-ES_trad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D4C0E-F7A3-DE02-163F-28F0BC7ED480}"/>
              </a:ext>
            </a:extLst>
          </p:cNvPr>
          <p:cNvSpPr/>
          <p:nvPr/>
        </p:nvSpPr>
        <p:spPr>
          <a:xfrm>
            <a:off x="6492608" y="4171948"/>
            <a:ext cx="56457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L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</a:t>
            </a:r>
            <a:r>
              <a:rPr lang="en-AU" baseline="-25000" dirty="0">
                <a:solidFill>
                  <a:srgbClr val="FF9300"/>
                </a:solidFill>
                <a:latin typeface="Times" pitchFamily="2" charset="0"/>
                <a:cs typeface="Arial" panose="020B0604020202020204" pitchFamily="34" charset="0"/>
              </a:rPr>
              <a:t>1</a:t>
            </a:r>
            <a:r>
              <a:rPr lang="en-AU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+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26229-F501-7C45-85CF-4FC62C43E381}"/>
              </a:ext>
            </a:extLst>
          </p:cNvPr>
          <p:cNvSpPr txBox="1"/>
          <p:nvPr/>
        </p:nvSpPr>
        <p:spPr>
          <a:xfrm>
            <a:off x="362475" y="686777"/>
            <a:ext cx="11467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Explanation: </a:t>
            </a:r>
            <a:r>
              <a:rPr lang="en-CL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Relevant parts of the model for happiness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23C14-6697-7A47-8F46-BED8F79F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67" y="2118225"/>
            <a:ext cx="3314700" cy="36703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6055B-91F2-3445-B622-578431C1D719}"/>
              </a:ext>
            </a:extLst>
          </p:cNvPr>
          <p:cNvSpPr/>
          <p:nvPr/>
        </p:nvSpPr>
        <p:spPr>
          <a:xfrm>
            <a:off x="4851203" y="3294017"/>
            <a:ext cx="2489594" cy="13762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MinPlus</a:t>
            </a:r>
            <a:endParaRPr lang="en-US" sz="4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23C5F9-F91F-7040-A71B-D9C733F12CF3}"/>
              </a:ext>
            </a:extLst>
          </p:cNvPr>
          <p:cNvCxnSpPr>
            <a:cxnSpLocks/>
          </p:cNvCxnSpPr>
          <p:nvPr/>
        </p:nvCxnSpPr>
        <p:spPr>
          <a:xfrm flipV="1">
            <a:off x="4350660" y="395059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B4578C2-0793-3A4C-A69D-0FDF41D2D9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7097"/>
          <a:stretch/>
        </p:blipFill>
        <p:spPr>
          <a:xfrm>
            <a:off x="7854651" y="2146980"/>
            <a:ext cx="3317880" cy="367029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035917-272F-B040-A59B-9CFF9C578B27}"/>
              </a:ext>
            </a:extLst>
          </p:cNvPr>
          <p:cNvCxnSpPr>
            <a:cxnSpLocks/>
          </p:cNvCxnSpPr>
          <p:nvPr/>
        </p:nvCxnSpPr>
        <p:spPr>
          <a:xfrm flipV="1">
            <a:off x="7344612" y="3972683"/>
            <a:ext cx="5040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89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berian Husky vs. Wolf: Are They Related? (Differences &amp;amp; Similarities)">
            <a:extLst>
              <a:ext uri="{FF2B5EF4-FFF2-40B4-BE49-F238E27FC236}">
                <a16:creationId xmlns:a16="http://schemas.microsoft.com/office/drawing/2014/main" id="{74FAC8BA-5402-9A45-BB1B-3298BA1E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4000"/>
            <a:ext cx="1143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9EB900-E4BA-5844-AA68-867DCB2B31EF}"/>
              </a:ext>
            </a:extLst>
          </p:cNvPr>
          <p:cNvSpPr txBox="1"/>
          <p:nvPr/>
        </p:nvSpPr>
        <p:spPr>
          <a:xfrm>
            <a:off x="381000" y="25400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HUSKY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90ABA-BB2D-1A4B-9093-11DBB586CF0A}"/>
              </a:ext>
            </a:extLst>
          </p:cNvPr>
          <p:cNvSpPr txBox="1"/>
          <p:nvPr/>
        </p:nvSpPr>
        <p:spPr>
          <a:xfrm>
            <a:off x="6096000" y="254000"/>
            <a:ext cx="1427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WOLF</a:t>
            </a:r>
          </a:p>
        </p:txBody>
      </p:sp>
    </p:spTree>
    <p:extLst>
      <p:ext uri="{BB962C8B-B14F-4D97-AF65-F5344CB8AC3E}">
        <p14:creationId xmlns:p14="http://schemas.microsoft.com/office/powerpoint/2010/main" val="20010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4664358" y="3075057"/>
            <a:ext cx="2863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Explainability</a:t>
            </a:r>
            <a:endParaRPr lang="en-CL" sz="4000" dirty="0">
              <a:solidFill>
                <a:srgbClr val="FF9300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50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AEC5F-2CCD-7B44-999C-BC5BD887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979" y="1348174"/>
            <a:ext cx="12032042" cy="4161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5799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TRAINING DATASET: HUSKY</a:t>
            </a:r>
          </a:p>
        </p:txBody>
      </p:sp>
    </p:spTree>
    <p:extLst>
      <p:ext uri="{BB962C8B-B14F-4D97-AF65-F5344CB8AC3E}">
        <p14:creationId xmlns:p14="http://schemas.microsoft.com/office/powerpoint/2010/main" val="305400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5642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TRAINING DATASET: WOLF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C6DFE-FE68-3D4F-A0C9-938789FA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" y="1356960"/>
            <a:ext cx="12191502" cy="41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72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20" y="1574800"/>
            <a:ext cx="3987800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395879" y="5308600"/>
            <a:ext cx="5202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HUSKY misclassified as WOLF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1553C-D1BD-9C10-FF5E-7CB2E06D1DFA}"/>
              </a:ext>
            </a:extLst>
          </p:cNvPr>
          <p:cNvSpPr txBox="1"/>
          <p:nvPr/>
        </p:nvSpPr>
        <p:spPr>
          <a:xfrm rot="1338323">
            <a:off x="2554098" y="6051924"/>
            <a:ext cx="7744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Gill Sans MT" panose="020B0502020104020203" pitchFamily="34" charset="77"/>
              </a:rPr>
              <a:t>Why</a:t>
            </a:r>
            <a:r>
              <a:rPr lang="es-ES_tradnl" dirty="0">
                <a:latin typeface="Gill Sans MT" panose="020B0502020104020203" pitchFamily="34" charset="77"/>
              </a:rPr>
              <a:t> 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AB6D57-A23A-AB4C-1361-575A0860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5547"/>
            <a:ext cx="10515600" cy="1325563"/>
          </a:xfrm>
        </p:spPr>
        <p:txBody>
          <a:bodyPr/>
          <a:lstStyle/>
          <a:p>
            <a:r>
              <a:rPr lang="es-ES_tradnl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0565A-DDEE-6D4C-7D2D-65DB4AE6C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1676400"/>
            <a:ext cx="3644900" cy="363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82CB5-AD1E-4864-168A-9FCD4DFD9DF7}"/>
              </a:ext>
            </a:extLst>
          </p:cNvPr>
          <p:cNvSpPr txBox="1"/>
          <p:nvPr/>
        </p:nvSpPr>
        <p:spPr>
          <a:xfrm>
            <a:off x="8476047" y="5308600"/>
            <a:ext cx="214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Explanation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DD1D70-FF88-A27F-C735-68998538FF91}"/>
              </a:ext>
            </a:extLst>
          </p:cNvPr>
          <p:cNvSpPr txBox="1">
            <a:spLocks/>
          </p:cNvSpPr>
          <p:nvPr/>
        </p:nvSpPr>
        <p:spPr>
          <a:xfrm>
            <a:off x="8821689" y="2600366"/>
            <a:ext cx="1722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1559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7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BBA3-07E8-4A8A-020D-4A57EFB26398}"/>
              </a:ext>
            </a:extLst>
          </p:cNvPr>
          <p:cNvSpPr txBox="1"/>
          <p:nvPr/>
        </p:nvSpPr>
        <p:spPr>
          <a:xfrm>
            <a:off x="4904808" y="3075057"/>
            <a:ext cx="2382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Meta-Data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60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C5D887-FE70-5B48-534C-008D5D9C1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D71E2A-AB10-776B-8801-67F5361C51CC}"/>
              </a:ext>
            </a:extLst>
          </p:cNvPr>
          <p:cNvSpPr txBox="1"/>
          <p:nvPr/>
        </p:nvSpPr>
        <p:spPr>
          <a:xfrm>
            <a:off x="4904808" y="3075057"/>
            <a:ext cx="2382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Meta-Data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2C4E8-A5B6-0D9A-31D2-2BA9053D6528}"/>
              </a:ext>
            </a:extLst>
          </p:cNvPr>
          <p:cNvSpPr txBox="1"/>
          <p:nvPr/>
        </p:nvSpPr>
        <p:spPr>
          <a:xfrm>
            <a:off x="2183331" y="4507617"/>
            <a:ext cx="77131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How can we include Meta-Data into</a:t>
            </a:r>
          </a:p>
          <a:p>
            <a:pPr algn="ctr"/>
            <a:r>
              <a:rPr lang="en-AU" sz="4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Computer Vision algorithms?</a:t>
            </a:r>
            <a:endParaRPr lang="en-CL" sz="4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65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D914D6-BFE8-1A47-AFC5-B20EE15FC171}"/>
              </a:ext>
            </a:extLst>
          </p:cNvPr>
          <p:cNvSpPr txBox="1"/>
          <p:nvPr/>
        </p:nvSpPr>
        <p:spPr>
          <a:xfrm>
            <a:off x="613629" y="151251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Meta-Data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D654F-B883-7B47-BFF7-8A536235EB1A}"/>
              </a:ext>
            </a:extLst>
          </p:cNvPr>
          <p:cNvSpPr txBox="1"/>
          <p:nvPr/>
        </p:nvSpPr>
        <p:spPr>
          <a:xfrm>
            <a:off x="532066" y="1320800"/>
            <a:ext cx="5883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The question of whether addition of metadata can improve the performance of the models is not well understood.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r>
              <a:rPr lang="en-US" sz="2800" dirty="0">
                <a:latin typeface="Gill Sans MT" panose="020B0502020104020203" pitchFamily="34" charset="77"/>
              </a:rPr>
              <a:t>For example, can we use the age and sex of the patient, and location of the lesion in our model?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r>
              <a:rPr lang="en-US" sz="2800">
                <a:latin typeface="Gill Sans MT" panose="020B0502020104020203" pitchFamily="34" charset="77"/>
              </a:rPr>
              <a:t>It is necessary to know which metadata contributes and which does not contribute to the classification of skin cancer. </a:t>
            </a:r>
            <a:endParaRPr lang="en-CL" sz="2800" dirty="0">
              <a:latin typeface="Gill Sans MT" panose="020B05020201040202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D18C4B-7A63-C041-91EF-21F5DF2A1239}"/>
              </a:ext>
            </a:extLst>
          </p:cNvPr>
          <p:cNvSpPr/>
          <p:nvPr/>
        </p:nvSpPr>
        <p:spPr>
          <a:xfrm rot="5400000">
            <a:off x="3780725" y="4013616"/>
            <a:ext cx="5529773" cy="158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954EAF-F3D3-404F-B698-57DF6CA23810}"/>
              </a:ext>
            </a:extLst>
          </p:cNvPr>
          <p:cNvSpPr/>
          <p:nvPr/>
        </p:nvSpPr>
        <p:spPr>
          <a:xfrm rot="5400000">
            <a:off x="9256849" y="4031590"/>
            <a:ext cx="5529773" cy="158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8E727B-FF7C-4B48-9502-32D3AC45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5" y="1320800"/>
            <a:ext cx="5619345" cy="5230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7518AD-8EEE-E748-88E5-53E2120F4E37}"/>
              </a:ext>
            </a:extLst>
          </p:cNvPr>
          <p:cNvSpPr txBox="1"/>
          <p:nvPr/>
        </p:nvSpPr>
        <p:spPr>
          <a:xfrm>
            <a:off x="6545611" y="6550222"/>
            <a:ext cx="2686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Pacecho et al. (2020). Data in Brief</a:t>
            </a:r>
          </a:p>
        </p:txBody>
      </p:sp>
    </p:spTree>
    <p:extLst>
      <p:ext uri="{BB962C8B-B14F-4D97-AF65-F5344CB8AC3E}">
        <p14:creationId xmlns:p14="http://schemas.microsoft.com/office/powerpoint/2010/main" val="1617106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50C8D18-67BC-671A-FB50-E7B03122E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57290C-B902-6C08-1DF4-770A7BB6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2" y="1865511"/>
            <a:ext cx="12068178" cy="3126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8D86ED-531D-9FEA-30A9-02DB536912EF}"/>
              </a:ext>
            </a:extLst>
          </p:cNvPr>
          <p:cNvSpPr txBox="1"/>
          <p:nvPr/>
        </p:nvSpPr>
        <p:spPr>
          <a:xfrm>
            <a:off x="211015" y="6435969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© Gabriel </a:t>
            </a:r>
            <a:r>
              <a:rPr lang="es-ES_tradnl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Garib</a:t>
            </a:r>
            <a:endParaRPr lang="es-ES_tradnl" sz="140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F31904-16B1-38B3-6EA3-A6ED43EF982E}"/>
              </a:ext>
            </a:extLst>
          </p:cNvPr>
          <p:cNvSpPr txBox="1"/>
          <p:nvPr/>
        </p:nvSpPr>
        <p:spPr>
          <a:xfrm>
            <a:off x="613629" y="151251"/>
            <a:ext cx="526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Meta-Data: Fusion Diagram</a:t>
            </a:r>
          </a:p>
        </p:txBody>
      </p:sp>
    </p:spTree>
    <p:extLst>
      <p:ext uri="{BB962C8B-B14F-4D97-AF65-F5344CB8AC3E}">
        <p14:creationId xmlns:p14="http://schemas.microsoft.com/office/powerpoint/2010/main" val="1365993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CCED0E-0D1A-49DE-549A-19CA6C1F0ABC}"/>
              </a:ext>
            </a:extLst>
          </p:cNvPr>
          <p:cNvSpPr txBox="1"/>
          <p:nvPr/>
        </p:nvSpPr>
        <p:spPr>
          <a:xfrm>
            <a:off x="211015" y="6435969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© Gabriel </a:t>
            </a:r>
            <a:r>
              <a:rPr lang="es-ES_tradnl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Garib</a:t>
            </a:r>
            <a:endParaRPr lang="es-ES_tradnl" sz="140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02E957-B426-21AD-2FE3-BEA5C80E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0846"/>
            <a:ext cx="12215448" cy="3053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8EEB1-AC7C-A24C-B9D1-579497C098A6}"/>
              </a:ext>
            </a:extLst>
          </p:cNvPr>
          <p:cNvSpPr txBox="1"/>
          <p:nvPr/>
        </p:nvSpPr>
        <p:spPr>
          <a:xfrm>
            <a:off x="613629" y="151251"/>
            <a:ext cx="5739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Meta-Data: Experiments</a:t>
            </a:r>
          </a:p>
          <a:p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(Skin Lesion Recognition in unbalanced data)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8B26D-2723-9FAA-1D39-378516FF787E}"/>
              </a:ext>
            </a:extLst>
          </p:cNvPr>
          <p:cNvSpPr/>
          <p:nvPr/>
        </p:nvSpPr>
        <p:spPr>
          <a:xfrm>
            <a:off x="0" y="1378425"/>
            <a:ext cx="12192000" cy="2797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441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1A5A6-F9DE-DCE0-D2DE-FF9FB9347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C29F3-F3D5-4058-E6C1-982AC0BB54BC}"/>
              </a:ext>
            </a:extLst>
          </p:cNvPr>
          <p:cNvSpPr txBox="1"/>
          <p:nvPr/>
        </p:nvSpPr>
        <p:spPr>
          <a:xfrm>
            <a:off x="5212585" y="3075057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Privacy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898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BAA9C-164B-1CF0-6EDF-E13F6B512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AD7EBE-4274-3FBD-B5AA-EC316CDDEFDE}"/>
              </a:ext>
            </a:extLst>
          </p:cNvPr>
          <p:cNvSpPr txBox="1"/>
          <p:nvPr/>
        </p:nvSpPr>
        <p:spPr>
          <a:xfrm>
            <a:off x="5212585" y="3075057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Privacy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4768A-0F86-4173-D325-B469F76604B9}"/>
              </a:ext>
            </a:extLst>
          </p:cNvPr>
          <p:cNvSpPr txBox="1"/>
          <p:nvPr/>
        </p:nvSpPr>
        <p:spPr>
          <a:xfrm>
            <a:off x="2390498" y="4507617"/>
            <a:ext cx="7298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How can we improve our models </a:t>
            </a:r>
          </a:p>
          <a:p>
            <a:pPr algn="ctr"/>
            <a:r>
              <a:rPr lang="en-AU" sz="4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with data that can be private?</a:t>
            </a:r>
            <a:endParaRPr lang="en-CL" sz="4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26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214A59E-EBCF-4DA4-E3F3-C43E8CD8B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Box 2">
            <a:extLst>
              <a:ext uri="{FF2B5EF4-FFF2-40B4-BE49-F238E27FC236}">
                <a16:creationId xmlns:a16="http://schemas.microsoft.com/office/drawing/2014/main" id="{BDED1DC7-3CDE-167A-242F-1F21BB2D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9314" y="546588"/>
            <a:ext cx="9098813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Explainability</a:t>
            </a: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Gill Sans MT" panose="020B0502020104020203" pitchFamily="34" charset="77"/>
              </a:rPr>
              <a:t>It is the concept that a machine learning model and its output can be explained in a way that “makes sense” to a human being at an acceptable level.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47D39C-599A-7417-4ED4-1D56048642D2}"/>
              </a:ext>
            </a:extLst>
          </p:cNvPr>
          <p:cNvCxnSpPr/>
          <p:nvPr/>
        </p:nvCxnSpPr>
        <p:spPr>
          <a:xfrm>
            <a:off x="7078440" y="3800460"/>
            <a:ext cx="62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13FE8E1-26DE-B1D7-27A5-2D42F49E18F6}"/>
              </a:ext>
            </a:extLst>
          </p:cNvPr>
          <p:cNvSpPr/>
          <p:nvPr/>
        </p:nvSpPr>
        <p:spPr>
          <a:xfrm>
            <a:off x="7767498" y="3627335"/>
            <a:ext cx="111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'Premium’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D1296E-8B80-904D-1B5A-EABEF673B949}"/>
              </a:ext>
            </a:extLst>
          </p:cNvPr>
          <p:cNvGrpSpPr/>
          <p:nvPr/>
        </p:nvGrpSpPr>
        <p:grpSpPr>
          <a:xfrm>
            <a:off x="3435968" y="4571474"/>
            <a:ext cx="5578405" cy="300082"/>
            <a:chOff x="2608519" y="5864032"/>
            <a:chExt cx="7437868" cy="4001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0624C5-ACDE-0C2F-98AF-6D34D3AE2AB0}"/>
                </a:ext>
              </a:extLst>
            </p:cNvPr>
            <p:cNvSpPr/>
            <p:nvPr/>
          </p:nvSpPr>
          <p:spPr>
            <a:xfrm>
              <a:off x="2608519" y="5864032"/>
              <a:ext cx="1647490" cy="400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288E91-4993-7B72-0462-2128E03FE2FD}"/>
                </a:ext>
              </a:extLst>
            </p:cNvPr>
            <p:cNvSpPr/>
            <p:nvPr/>
          </p:nvSpPr>
          <p:spPr>
            <a:xfrm>
              <a:off x="8470824" y="5864032"/>
              <a:ext cx="1575563" cy="400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31D48E-3A5D-7C12-3497-3C5382DC200F}"/>
              </a:ext>
            </a:extLst>
          </p:cNvPr>
          <p:cNvSpPr/>
          <p:nvPr/>
        </p:nvSpPr>
        <p:spPr>
          <a:xfrm>
            <a:off x="5215731" y="3381300"/>
            <a:ext cx="1864519" cy="876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Trained</a:t>
            </a:r>
          </a:p>
          <a:p>
            <a:pPr algn="ctr"/>
            <a:r>
              <a:rPr lang="en-US" dirty="0">
                <a:latin typeface="Gill Sans MT" panose="020B0502020104020203" pitchFamily="34" charset="77"/>
              </a:rPr>
              <a:t>Model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269B08-944F-E701-C92A-545329A207A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589920" y="3819766"/>
            <a:ext cx="62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EE6AD349-0EFD-83CE-DEA9-B2ABD132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3065843" y="3131335"/>
            <a:ext cx="1644660" cy="123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40A3E1-BFB4-C2BF-D3FD-72CA4B85B1F0}"/>
              </a:ext>
            </a:extLst>
          </p:cNvPr>
          <p:cNvSpPr txBox="1"/>
          <p:nvPr/>
        </p:nvSpPr>
        <p:spPr>
          <a:xfrm rot="1338323">
            <a:off x="8383086" y="3077143"/>
            <a:ext cx="7744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Gill Sans MT" panose="020B0502020104020203" pitchFamily="34" charset="77"/>
              </a:rPr>
              <a:t>Why</a:t>
            </a:r>
            <a:r>
              <a:rPr lang="es-ES_tradnl" dirty="0">
                <a:latin typeface="Gill Sans MT" panose="020B0502020104020203" pitchFamily="34" charset="77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91084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B5094C6-91E6-354B-88C5-1D3AA86A1A73}"/>
              </a:ext>
            </a:extLst>
          </p:cNvPr>
          <p:cNvSpPr txBox="1"/>
          <p:nvPr/>
        </p:nvSpPr>
        <p:spPr>
          <a:xfrm>
            <a:off x="2950930" y="175216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Recognition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BD48-CDC9-3E4E-A712-D7BB5191F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65" y="4358827"/>
            <a:ext cx="7609257" cy="205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C69E5-4111-F141-BFB4-1754E6F7C7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142"/>
          <a:stretch/>
        </p:blipFill>
        <p:spPr>
          <a:xfrm>
            <a:off x="921786" y="1273226"/>
            <a:ext cx="6945429" cy="22850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07215-9AFF-C7BF-C4FD-24F885E51124}"/>
              </a:ext>
            </a:extLst>
          </p:cNvPr>
          <p:cNvSpPr/>
          <p:nvPr/>
        </p:nvSpPr>
        <p:spPr>
          <a:xfrm>
            <a:off x="952266" y="2622597"/>
            <a:ext cx="2236793" cy="574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467B0-4073-8423-2E3E-A150249863F2}"/>
              </a:ext>
            </a:extLst>
          </p:cNvPr>
          <p:cNvSpPr txBox="1"/>
          <p:nvPr/>
        </p:nvSpPr>
        <p:spPr>
          <a:xfrm>
            <a:off x="695103" y="166453"/>
            <a:ext cx="215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 err="1">
                <a:solidFill>
                  <a:schemeClr val="accent2"/>
                </a:solidFill>
              </a:rPr>
              <a:t>Privacy</a:t>
            </a:r>
            <a:r>
              <a:rPr lang="es-ES_tradnl" sz="3600" b="1" dirty="0">
                <a:solidFill>
                  <a:schemeClr val="accent2"/>
                </a:solidFill>
              </a:rPr>
              <a:t> in: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B72B1-A62C-A6EC-17B6-BC6D61C39159}"/>
              </a:ext>
            </a:extLst>
          </p:cNvPr>
          <p:cNvSpPr txBox="1"/>
          <p:nvPr/>
        </p:nvSpPr>
        <p:spPr>
          <a:xfrm>
            <a:off x="8155062" y="1273226"/>
            <a:ext cx="3686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Gill Sans MT" panose="020B0502020104020203" pitchFamily="34" charset="77"/>
                <a:cs typeface="Trebuchet MS"/>
              </a:rPr>
              <a:t>AR (Argentina)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Gill Sans MT" panose="020B0502020104020203" pitchFamily="34" charset="77"/>
                <a:cs typeface="Trebuchet MS"/>
              </a:rPr>
              <a:t>ISIC (International)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  <a:cs typeface="Trebuchet MS"/>
              </a:rPr>
              <a:t>CL (Chile)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472C5-BB31-2D08-6B5B-3732D36FD93C}"/>
              </a:ext>
            </a:extLst>
          </p:cNvPr>
          <p:cNvSpPr txBox="1"/>
          <p:nvPr/>
        </p:nvSpPr>
        <p:spPr>
          <a:xfrm>
            <a:off x="8947542" y="4089400"/>
            <a:ext cx="2361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5250 </a:t>
            </a:r>
            <a:r>
              <a:rPr lang="es-ES_tradnl" dirty="0" err="1"/>
              <a:t>samples</a:t>
            </a:r>
            <a:r>
              <a:rPr lang="es-ES_tradnl" dirty="0"/>
              <a:t> / </a:t>
            </a:r>
            <a:r>
              <a:rPr lang="es-ES_tradnl" dirty="0" err="1"/>
              <a:t>dataset</a:t>
            </a:r>
            <a:endParaRPr lang="es-ES_tradnl" dirty="0"/>
          </a:p>
          <a:p>
            <a:r>
              <a:rPr lang="es-ES_tradnl" dirty="0"/>
              <a:t>1050 </a:t>
            </a:r>
            <a:r>
              <a:rPr lang="es-ES_tradnl" dirty="0" err="1"/>
              <a:t>samples</a:t>
            </a:r>
            <a:r>
              <a:rPr lang="es-ES_tradnl" dirty="0"/>
              <a:t> / </a:t>
            </a:r>
            <a:r>
              <a:rPr lang="es-ES_tradnl" dirty="0" err="1"/>
              <a:t>class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107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CFC15150-9E5B-F57C-367B-945DAEC0F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;p13">
            <a:extLst>
              <a:ext uri="{FF2B5EF4-FFF2-40B4-BE49-F238E27FC236}">
                <a16:creationId xmlns:a16="http://schemas.microsoft.com/office/drawing/2014/main" id="{6B903E3D-87DD-0147-72D8-DD2A1A2DD346}"/>
              </a:ext>
            </a:extLst>
          </p:cNvPr>
          <p:cNvSpPr/>
          <p:nvPr/>
        </p:nvSpPr>
        <p:spPr>
          <a:xfrm>
            <a:off x="0" y="0"/>
            <a:ext cx="118533" cy="6858000"/>
          </a:xfrm>
          <a:prstGeom prst="rect">
            <a:avLst/>
          </a:prstGeom>
          <a:solidFill>
            <a:srgbClr val="95D0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1;p14">
            <a:extLst>
              <a:ext uri="{FF2B5EF4-FFF2-40B4-BE49-F238E27FC236}">
                <a16:creationId xmlns:a16="http://schemas.microsoft.com/office/drawing/2014/main" id="{F52D13FD-C391-44B5-13C1-B4834FC8A81A}"/>
              </a:ext>
            </a:extLst>
          </p:cNvPr>
          <p:cNvSpPr txBox="1"/>
          <p:nvPr/>
        </p:nvSpPr>
        <p:spPr>
          <a:xfrm>
            <a:off x="341357" y="173037"/>
            <a:ext cx="81066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How to share data?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53DAE-B48A-52BA-BD4C-DD6F2E224FA1}"/>
              </a:ext>
            </a:extLst>
          </p:cNvPr>
          <p:cNvSpPr/>
          <p:nvPr/>
        </p:nvSpPr>
        <p:spPr>
          <a:xfrm>
            <a:off x="-4445634" y="-134046"/>
            <a:ext cx="4746320" cy="738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4226791E-0870-2F0F-BBA4-5447F53C30BD}"/>
              </a:ext>
            </a:extLst>
          </p:cNvPr>
          <p:cNvSpPr/>
          <p:nvPr/>
        </p:nvSpPr>
        <p:spPr>
          <a:xfrm>
            <a:off x="2195306" y="2643557"/>
            <a:ext cx="6760337" cy="157088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5"/>
          </a:p>
        </p:txBody>
      </p:sp>
      <p:pic>
        <p:nvPicPr>
          <p:cNvPr id="8" name="Picture 7" descr="A logo with a white circle and black text&#10;&#10;Description automatically generated">
            <a:extLst>
              <a:ext uri="{FF2B5EF4-FFF2-40B4-BE49-F238E27FC236}">
                <a16:creationId xmlns:a16="http://schemas.microsoft.com/office/drawing/2014/main" id="{DC7C6663-ED5C-6E82-956D-A254AA20A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5" t="3523" r="4914" b="6007"/>
          <a:stretch/>
        </p:blipFill>
        <p:spPr>
          <a:xfrm>
            <a:off x="5243447" y="2896843"/>
            <a:ext cx="650701" cy="374290"/>
          </a:xfrm>
          <a:prstGeom prst="rect">
            <a:avLst/>
          </a:prstGeom>
        </p:spPr>
      </p:pic>
      <p:pic>
        <p:nvPicPr>
          <p:cNvPr id="9" name="Picture 8" descr="A red white and blue flag&#10;&#10;Description automatically generated">
            <a:extLst>
              <a:ext uri="{FF2B5EF4-FFF2-40B4-BE49-F238E27FC236}">
                <a16:creationId xmlns:a16="http://schemas.microsoft.com/office/drawing/2014/main" id="{BA2F1237-199B-4AFA-4BF6-DCF56C49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706" y="2865934"/>
            <a:ext cx="578301" cy="384570"/>
          </a:xfrm>
          <a:prstGeom prst="rect">
            <a:avLst/>
          </a:prstGeom>
        </p:spPr>
      </p:pic>
      <p:pic>
        <p:nvPicPr>
          <p:cNvPr id="10" name="Picture 9" descr="A blue and white flag with a yellow sun&#10;&#10;Description automatically generated">
            <a:extLst>
              <a:ext uri="{FF2B5EF4-FFF2-40B4-BE49-F238E27FC236}">
                <a16:creationId xmlns:a16="http://schemas.microsoft.com/office/drawing/2014/main" id="{93C62248-014B-AC89-803C-6578E034C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029" y="2873557"/>
            <a:ext cx="615312" cy="384570"/>
          </a:xfrm>
          <a:prstGeom prst="rect">
            <a:avLst/>
          </a:prstGeom>
        </p:spPr>
      </p:pic>
      <p:pic>
        <p:nvPicPr>
          <p:cNvPr id="11" name="Picture 10" descr="Close-up of several skin diseases&#10;&#10;Description automatically generated">
            <a:extLst>
              <a:ext uri="{FF2B5EF4-FFF2-40B4-BE49-F238E27FC236}">
                <a16:creationId xmlns:a16="http://schemas.microsoft.com/office/drawing/2014/main" id="{4184F163-F96B-6075-3F5C-0820C9BF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820" y="3348011"/>
            <a:ext cx="1805732" cy="750120"/>
          </a:xfrm>
          <a:prstGeom prst="rect">
            <a:avLst/>
          </a:prstGeom>
        </p:spPr>
      </p:pic>
      <p:pic>
        <p:nvPicPr>
          <p:cNvPr id="12" name="Picture 11" descr="A collage of several skin diseases&#10;&#10;Description automatically generated">
            <a:extLst>
              <a:ext uri="{FF2B5EF4-FFF2-40B4-BE49-F238E27FC236}">
                <a16:creationId xmlns:a16="http://schemas.microsoft.com/office/drawing/2014/main" id="{4E70D727-A44F-C949-44F0-6994B5B5ED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932" y="3348011"/>
            <a:ext cx="1805732" cy="750120"/>
          </a:xfrm>
          <a:prstGeom prst="rect">
            <a:avLst/>
          </a:prstGeom>
        </p:spPr>
      </p:pic>
      <p:pic>
        <p:nvPicPr>
          <p:cNvPr id="13" name="Picture 12" descr="A collage of different skin diseases&#10;&#10;Description automatically generated">
            <a:extLst>
              <a:ext uri="{FF2B5EF4-FFF2-40B4-BE49-F238E27FC236}">
                <a16:creationId xmlns:a16="http://schemas.microsoft.com/office/drawing/2014/main" id="{80BFCD01-B5BA-CB4E-0000-E42CCDE53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3991" y="3348011"/>
            <a:ext cx="1805732" cy="75012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440024E-FE71-3AA0-2CCA-D00FBFA5600D}"/>
              </a:ext>
            </a:extLst>
          </p:cNvPr>
          <p:cNvSpPr/>
          <p:nvPr/>
        </p:nvSpPr>
        <p:spPr>
          <a:xfrm>
            <a:off x="4148027" y="2408543"/>
            <a:ext cx="2854896" cy="4407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92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Dermoscopic images</a:t>
            </a:r>
            <a:endParaRPr lang="en-CH" sz="1492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BF7625-6439-862D-1EFA-3B16BEE3E2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9969" y="4304326"/>
            <a:ext cx="1280216" cy="11871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8187E3-3EF0-1C75-4CA0-B8A71D8292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3818" y="4321870"/>
            <a:ext cx="1117279" cy="12336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44ABE8-2ADE-F685-1837-C1DD2DB6A8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3447" y="4304325"/>
            <a:ext cx="1187109" cy="1187109"/>
          </a:xfrm>
          <a:prstGeom prst="rect">
            <a:avLst/>
          </a:prstGeom>
        </p:spPr>
      </p:pic>
      <p:sp>
        <p:nvSpPr>
          <p:cNvPr id="26" name="Google Shape;171;p14">
            <a:extLst>
              <a:ext uri="{FF2B5EF4-FFF2-40B4-BE49-F238E27FC236}">
                <a16:creationId xmlns:a16="http://schemas.microsoft.com/office/drawing/2014/main" id="{ECC264F3-AEDE-0282-FF24-304F0C9E2CBA}"/>
              </a:ext>
            </a:extLst>
          </p:cNvPr>
          <p:cNvSpPr txBox="1"/>
          <p:nvPr/>
        </p:nvSpPr>
        <p:spPr>
          <a:xfrm>
            <a:off x="4394661" y="5715527"/>
            <a:ext cx="331678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Three Datasets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30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D98B8DE0-37B5-045B-DD81-EB76D9A48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;p13">
            <a:extLst>
              <a:ext uri="{FF2B5EF4-FFF2-40B4-BE49-F238E27FC236}">
                <a16:creationId xmlns:a16="http://schemas.microsoft.com/office/drawing/2014/main" id="{3730AF56-1725-222A-BF40-7912ABE687C1}"/>
              </a:ext>
            </a:extLst>
          </p:cNvPr>
          <p:cNvSpPr/>
          <p:nvPr/>
        </p:nvSpPr>
        <p:spPr>
          <a:xfrm>
            <a:off x="0" y="0"/>
            <a:ext cx="118533" cy="6858000"/>
          </a:xfrm>
          <a:prstGeom prst="rect">
            <a:avLst/>
          </a:prstGeom>
          <a:solidFill>
            <a:srgbClr val="95D0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1;p14">
            <a:extLst>
              <a:ext uri="{FF2B5EF4-FFF2-40B4-BE49-F238E27FC236}">
                <a16:creationId xmlns:a16="http://schemas.microsoft.com/office/drawing/2014/main" id="{AEBE8D10-2990-FD23-1930-E9A9F04CEF5E}"/>
              </a:ext>
            </a:extLst>
          </p:cNvPr>
          <p:cNvSpPr txBox="1"/>
          <p:nvPr/>
        </p:nvSpPr>
        <p:spPr>
          <a:xfrm>
            <a:off x="341357" y="173037"/>
            <a:ext cx="81066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Learning Algorithms: 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Central Learning</a:t>
            </a: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351DB635-FE9E-C90A-9CB5-041EC905E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7"/>
          <a:stretch/>
        </p:blipFill>
        <p:spPr>
          <a:xfrm>
            <a:off x="551450" y="868906"/>
            <a:ext cx="10080156" cy="54477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15E57E-DEA8-9A67-E95D-96603974FA79}"/>
              </a:ext>
            </a:extLst>
          </p:cNvPr>
          <p:cNvSpPr/>
          <p:nvPr/>
        </p:nvSpPr>
        <p:spPr>
          <a:xfrm>
            <a:off x="-4445634" y="-134046"/>
            <a:ext cx="4746320" cy="738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74387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62B777AF-7EFC-99F9-365D-DBF6CC29C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;p13">
            <a:extLst>
              <a:ext uri="{FF2B5EF4-FFF2-40B4-BE49-F238E27FC236}">
                <a16:creationId xmlns:a16="http://schemas.microsoft.com/office/drawing/2014/main" id="{D8A093D2-2943-F54F-CC31-C9F91DE30A13}"/>
              </a:ext>
            </a:extLst>
          </p:cNvPr>
          <p:cNvSpPr/>
          <p:nvPr/>
        </p:nvSpPr>
        <p:spPr>
          <a:xfrm>
            <a:off x="0" y="0"/>
            <a:ext cx="118533" cy="6858000"/>
          </a:xfrm>
          <a:prstGeom prst="rect">
            <a:avLst/>
          </a:prstGeom>
          <a:solidFill>
            <a:srgbClr val="95D0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1;p14">
            <a:extLst>
              <a:ext uri="{FF2B5EF4-FFF2-40B4-BE49-F238E27FC236}">
                <a16:creationId xmlns:a16="http://schemas.microsoft.com/office/drawing/2014/main" id="{24EEEF3C-CAE2-204D-7FCE-E70925EF66C3}"/>
              </a:ext>
            </a:extLst>
          </p:cNvPr>
          <p:cNvSpPr txBox="1"/>
          <p:nvPr/>
        </p:nvSpPr>
        <p:spPr>
          <a:xfrm>
            <a:off x="341357" y="173037"/>
            <a:ext cx="81066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Learning Algorithms: 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Local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CE564-5C0C-D5FC-96AC-16B16553FFA5}"/>
              </a:ext>
            </a:extLst>
          </p:cNvPr>
          <p:cNvSpPr/>
          <p:nvPr/>
        </p:nvSpPr>
        <p:spPr>
          <a:xfrm>
            <a:off x="-4445634" y="-134046"/>
            <a:ext cx="4746320" cy="738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B335E-CB73-9FA1-86D9-D05796961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7"/>
          <a:stretch/>
        </p:blipFill>
        <p:spPr>
          <a:xfrm>
            <a:off x="1122169" y="1005384"/>
            <a:ext cx="9388898" cy="50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32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1B2A6221-0206-F3C9-2FC3-DE750BF6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;p13">
            <a:extLst>
              <a:ext uri="{FF2B5EF4-FFF2-40B4-BE49-F238E27FC236}">
                <a16:creationId xmlns:a16="http://schemas.microsoft.com/office/drawing/2014/main" id="{35E4589B-78A7-3FFA-9B28-24087AC52A01}"/>
              </a:ext>
            </a:extLst>
          </p:cNvPr>
          <p:cNvSpPr/>
          <p:nvPr/>
        </p:nvSpPr>
        <p:spPr>
          <a:xfrm>
            <a:off x="0" y="0"/>
            <a:ext cx="118533" cy="6858000"/>
          </a:xfrm>
          <a:prstGeom prst="rect">
            <a:avLst/>
          </a:prstGeom>
          <a:solidFill>
            <a:srgbClr val="95D0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1;p14">
            <a:extLst>
              <a:ext uri="{FF2B5EF4-FFF2-40B4-BE49-F238E27FC236}">
                <a16:creationId xmlns:a16="http://schemas.microsoft.com/office/drawing/2014/main" id="{09877FFE-8DD7-D6BF-09BE-8BB2B37C9219}"/>
              </a:ext>
            </a:extLst>
          </p:cNvPr>
          <p:cNvSpPr txBox="1"/>
          <p:nvPr/>
        </p:nvSpPr>
        <p:spPr>
          <a:xfrm>
            <a:off x="341357" y="173037"/>
            <a:ext cx="81066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Learning Algorithms: 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Federated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B94F3-B52B-7DE3-7858-8C30BDC2F74E}"/>
              </a:ext>
            </a:extLst>
          </p:cNvPr>
          <p:cNvSpPr/>
          <p:nvPr/>
        </p:nvSpPr>
        <p:spPr>
          <a:xfrm>
            <a:off x="-4445634" y="-134046"/>
            <a:ext cx="4746320" cy="738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5E617-5037-1E6F-55E5-3FD0858B6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4"/>
          <a:stretch/>
        </p:blipFill>
        <p:spPr>
          <a:xfrm>
            <a:off x="590661" y="1125364"/>
            <a:ext cx="9658808" cy="52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71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A5E2BD0F-5961-8429-B5C5-674636E99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;p13">
            <a:extLst>
              <a:ext uri="{FF2B5EF4-FFF2-40B4-BE49-F238E27FC236}">
                <a16:creationId xmlns:a16="http://schemas.microsoft.com/office/drawing/2014/main" id="{5182190E-9443-CA6F-46FE-4B2DD37FCB34}"/>
              </a:ext>
            </a:extLst>
          </p:cNvPr>
          <p:cNvSpPr/>
          <p:nvPr/>
        </p:nvSpPr>
        <p:spPr>
          <a:xfrm>
            <a:off x="0" y="0"/>
            <a:ext cx="118533" cy="6858000"/>
          </a:xfrm>
          <a:prstGeom prst="rect">
            <a:avLst/>
          </a:prstGeom>
          <a:solidFill>
            <a:srgbClr val="95D0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1;p14">
            <a:extLst>
              <a:ext uri="{FF2B5EF4-FFF2-40B4-BE49-F238E27FC236}">
                <a16:creationId xmlns:a16="http://schemas.microsoft.com/office/drawing/2014/main" id="{DA3607DE-B32F-F7B2-0406-BC9C510B2F69}"/>
              </a:ext>
            </a:extLst>
          </p:cNvPr>
          <p:cNvSpPr txBox="1"/>
          <p:nvPr/>
        </p:nvSpPr>
        <p:spPr>
          <a:xfrm>
            <a:off x="341357" y="173037"/>
            <a:ext cx="81066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Learning Algorithms: 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Swarm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D8F598-1A56-5028-9679-EE7E2BEFFEED}"/>
              </a:ext>
            </a:extLst>
          </p:cNvPr>
          <p:cNvSpPr/>
          <p:nvPr/>
        </p:nvSpPr>
        <p:spPr>
          <a:xfrm>
            <a:off x="-4445634" y="-134046"/>
            <a:ext cx="4746320" cy="738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AC501-0274-0C96-C38F-58D86465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88" y="1097708"/>
            <a:ext cx="9651081" cy="523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21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D06B97EE-9C16-5A79-3122-E192BEF8C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0;p13">
            <a:extLst>
              <a:ext uri="{FF2B5EF4-FFF2-40B4-BE49-F238E27FC236}">
                <a16:creationId xmlns:a16="http://schemas.microsoft.com/office/drawing/2014/main" id="{A5EF51F8-1767-E77E-ADBA-D705114722F8}"/>
              </a:ext>
            </a:extLst>
          </p:cNvPr>
          <p:cNvSpPr/>
          <p:nvPr/>
        </p:nvSpPr>
        <p:spPr>
          <a:xfrm>
            <a:off x="0" y="0"/>
            <a:ext cx="118533" cy="6858000"/>
          </a:xfrm>
          <a:prstGeom prst="rect">
            <a:avLst/>
          </a:prstGeom>
          <a:solidFill>
            <a:srgbClr val="95D0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1;p14">
            <a:extLst>
              <a:ext uri="{FF2B5EF4-FFF2-40B4-BE49-F238E27FC236}">
                <a16:creationId xmlns:a16="http://schemas.microsoft.com/office/drawing/2014/main" id="{3E2096CB-C71B-CE8C-22B5-687BA4BF1FE1}"/>
              </a:ext>
            </a:extLst>
          </p:cNvPr>
          <p:cNvSpPr txBox="1"/>
          <p:nvPr/>
        </p:nvSpPr>
        <p:spPr>
          <a:xfrm>
            <a:off x="341357" y="173037"/>
            <a:ext cx="810660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Learning Algorithms: 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068807-51D8-776C-40DD-31269117C2AA}"/>
              </a:ext>
            </a:extLst>
          </p:cNvPr>
          <p:cNvSpPr/>
          <p:nvPr/>
        </p:nvSpPr>
        <p:spPr>
          <a:xfrm>
            <a:off x="-4445634" y="-134046"/>
            <a:ext cx="4746320" cy="738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6" name="Picture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ABB938DB-EE6D-DCFE-B3AD-06128FAF24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213"/>
          <a:stretch/>
        </p:blipFill>
        <p:spPr>
          <a:xfrm>
            <a:off x="-244101" y="1315305"/>
            <a:ext cx="6949701" cy="402246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AC8E82-94FF-7A87-CAA1-DE9AA13718C2}"/>
              </a:ext>
            </a:extLst>
          </p:cNvPr>
          <p:cNvGrpSpPr/>
          <p:nvPr/>
        </p:nvGrpSpPr>
        <p:grpSpPr>
          <a:xfrm>
            <a:off x="314741" y="2225313"/>
            <a:ext cx="6949701" cy="433954"/>
            <a:chOff x="2191043" y="3626602"/>
            <a:chExt cx="8239316" cy="43395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283EF4-6490-F70A-80AC-876CC141D05A}"/>
                </a:ext>
              </a:extLst>
            </p:cNvPr>
            <p:cNvCxnSpPr/>
            <p:nvPr/>
          </p:nvCxnSpPr>
          <p:spPr>
            <a:xfrm>
              <a:off x="2322779" y="4060556"/>
              <a:ext cx="81075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18BBFF8B-332D-A041-5DCB-97DDA3AD2144}"/>
                </a:ext>
              </a:extLst>
            </p:cNvPr>
            <p:cNvSpPr/>
            <p:nvPr/>
          </p:nvSpPr>
          <p:spPr>
            <a:xfrm>
              <a:off x="10011905" y="3626603"/>
              <a:ext cx="263471" cy="433953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Up Arrow 17">
              <a:extLst>
                <a:ext uri="{FF2B5EF4-FFF2-40B4-BE49-F238E27FC236}">
                  <a16:creationId xmlns:a16="http://schemas.microsoft.com/office/drawing/2014/main" id="{0089A002-B23B-6C0F-3BEC-59AD187B9BB4}"/>
                </a:ext>
              </a:extLst>
            </p:cNvPr>
            <p:cNvSpPr/>
            <p:nvPr/>
          </p:nvSpPr>
          <p:spPr>
            <a:xfrm>
              <a:off x="2191043" y="3626602"/>
              <a:ext cx="263471" cy="433953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E62F1FF-33E8-F1D3-0AAC-39FDF4DCCDED}"/>
              </a:ext>
            </a:extLst>
          </p:cNvPr>
          <p:cNvSpPr txBox="1"/>
          <p:nvPr/>
        </p:nvSpPr>
        <p:spPr>
          <a:xfrm>
            <a:off x="7808991" y="2459504"/>
            <a:ext cx="36864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Gill Sans MT" panose="020B0502020104020203" pitchFamily="34" charset="77"/>
                <a:cs typeface="Trebuchet MS"/>
              </a:rPr>
              <a:t>AR (Argentina)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Gill Sans MT" panose="020B0502020104020203" pitchFamily="34" charset="77"/>
                <a:cs typeface="Trebuchet MS"/>
              </a:rPr>
              <a:t>ISIC (International)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  <a:cs typeface="Trebuchet MS"/>
              </a:rPr>
              <a:t>CL (Chile)</a:t>
            </a:r>
          </a:p>
        </p:txBody>
      </p:sp>
    </p:spTree>
    <p:extLst>
      <p:ext uri="{BB962C8B-B14F-4D97-AF65-F5344CB8AC3E}">
        <p14:creationId xmlns:p14="http://schemas.microsoft.com/office/powerpoint/2010/main" val="50030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B5325-4247-BCE7-1F61-30A9F70D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3B4E2E-52D7-8303-8343-52F04168E8E6}"/>
              </a:ext>
            </a:extLst>
          </p:cNvPr>
          <p:cNvSpPr txBox="1"/>
          <p:nvPr/>
        </p:nvSpPr>
        <p:spPr>
          <a:xfrm>
            <a:off x="3003647" y="3075057"/>
            <a:ext cx="6184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Multimodal Language Models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887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3E74C6D-ED6E-A515-E278-E6C5907DE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53F7E9D4-F68B-AD64-1587-832DCA69B3BA}"/>
              </a:ext>
            </a:extLst>
          </p:cNvPr>
          <p:cNvGrpSpPr/>
          <p:nvPr/>
        </p:nvGrpSpPr>
        <p:grpSpPr>
          <a:xfrm>
            <a:off x="2287694" y="3942681"/>
            <a:ext cx="1980000" cy="2290683"/>
            <a:chOff x="2287694" y="3942681"/>
            <a:chExt cx="1980000" cy="22906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86F8DE-5AF6-1B3E-4279-A10E9C852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287694" y="3942681"/>
              <a:ext cx="1980000" cy="177503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D7E492-25A8-3884-15FC-0FCBE37B1ED1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5E3C9EA-45D2-6687-6825-6595334078C6}"/>
              </a:ext>
            </a:extLst>
          </p:cNvPr>
          <p:cNvSpPr txBox="1"/>
          <p:nvPr/>
        </p:nvSpPr>
        <p:spPr>
          <a:xfrm>
            <a:off x="71850" y="151252"/>
            <a:ext cx="469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NLP + Computer Vision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1D714-3251-00D4-8C0B-794E93D986B7}"/>
              </a:ext>
            </a:extLst>
          </p:cNvPr>
          <p:cNvSpPr txBox="1"/>
          <p:nvPr/>
        </p:nvSpPr>
        <p:spPr>
          <a:xfrm>
            <a:off x="773498" y="1770751"/>
            <a:ext cx="111391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Can we use the Medical Reports to improve Computer Vision?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A819D5-972E-3674-6E8A-B271B68A6650}"/>
              </a:ext>
            </a:extLst>
          </p:cNvPr>
          <p:cNvGrpSpPr/>
          <p:nvPr/>
        </p:nvGrpSpPr>
        <p:grpSpPr>
          <a:xfrm>
            <a:off x="4254994" y="3396077"/>
            <a:ext cx="2324454" cy="1315777"/>
            <a:chOff x="4254994" y="3396077"/>
            <a:chExt cx="2324454" cy="13157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CC39E0-614F-E550-BB28-F212BEC9DC4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7723" y="3703854"/>
              <a:ext cx="1008000" cy="10080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A8CFA73-499E-8DD7-F626-22058F5214CD}"/>
                </a:ext>
              </a:extLst>
            </p:cNvPr>
            <p:cNvCxnSpPr>
              <a:cxnSpLocks/>
            </p:cNvCxnSpPr>
            <p:nvPr/>
          </p:nvCxnSpPr>
          <p:spPr>
            <a:xfrm>
              <a:off x="4254994" y="4210620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EBCF2A-4AEE-4B7D-A283-A427B12F4163}"/>
                </a:ext>
              </a:extLst>
            </p:cNvPr>
            <p:cNvSpPr/>
            <p:nvPr/>
          </p:nvSpPr>
          <p:spPr>
            <a:xfrm>
              <a:off x="4607368" y="3396077"/>
              <a:ext cx="19720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Computer Vision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D5A234-3923-A1D8-3CA0-E7887006ADB2}"/>
              </a:ext>
            </a:extLst>
          </p:cNvPr>
          <p:cNvGrpSpPr/>
          <p:nvPr/>
        </p:nvGrpSpPr>
        <p:grpSpPr>
          <a:xfrm>
            <a:off x="4243309" y="5085341"/>
            <a:ext cx="2324454" cy="1317033"/>
            <a:chOff x="4243309" y="5085341"/>
            <a:chExt cx="2324454" cy="13170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BD4A39-ED62-F0B9-F24C-D7F660D39246}"/>
                </a:ext>
              </a:extLst>
            </p:cNvPr>
            <p:cNvPicPr>
              <a:picLocks/>
            </p:cNvPicPr>
            <p:nvPr/>
          </p:nvPicPr>
          <p:blipFill>
            <a:blip r:embed="rId4"/>
            <a:srcRect/>
            <a:stretch/>
          </p:blipFill>
          <p:spPr>
            <a:xfrm>
              <a:off x="5051743" y="5085341"/>
              <a:ext cx="977820" cy="100800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36EC154-E48D-828E-2357-19EC088E038E}"/>
                </a:ext>
              </a:extLst>
            </p:cNvPr>
            <p:cNvCxnSpPr>
              <a:cxnSpLocks/>
            </p:cNvCxnSpPr>
            <p:nvPr/>
          </p:nvCxnSpPr>
          <p:spPr>
            <a:xfrm>
              <a:off x="4243309" y="5484143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2922C8-1B6D-B8FA-10C2-0695987A979C}"/>
                </a:ext>
              </a:extLst>
            </p:cNvPr>
            <p:cNvSpPr/>
            <p:nvPr/>
          </p:nvSpPr>
          <p:spPr>
            <a:xfrm>
              <a:off x="4595683" y="6094597"/>
              <a:ext cx="19720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Reports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5EAA42-475E-C224-C08B-525726AF09F4}"/>
              </a:ext>
            </a:extLst>
          </p:cNvPr>
          <p:cNvGrpSpPr/>
          <p:nvPr/>
        </p:nvGrpSpPr>
        <p:grpSpPr>
          <a:xfrm flipH="1">
            <a:off x="5245021" y="4687777"/>
            <a:ext cx="673100" cy="415853"/>
            <a:chOff x="5245021" y="4687777"/>
            <a:chExt cx="673100" cy="41585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B69AFA-36F8-620F-C962-FDE653577FC7}"/>
                </a:ext>
              </a:extLst>
            </p:cNvPr>
            <p:cNvCxnSpPr>
              <a:cxnSpLocks/>
            </p:cNvCxnSpPr>
            <p:nvPr/>
          </p:nvCxnSpPr>
          <p:spPr>
            <a:xfrm>
              <a:off x="5245021" y="4711854"/>
              <a:ext cx="0" cy="3917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367E064-961B-15AA-C440-2694A9341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8121" y="4687777"/>
              <a:ext cx="0" cy="3917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6D0ADB-75D0-6217-235F-184474680AAA}"/>
              </a:ext>
            </a:extLst>
          </p:cNvPr>
          <p:cNvGrpSpPr/>
          <p:nvPr/>
        </p:nvGrpSpPr>
        <p:grpSpPr>
          <a:xfrm>
            <a:off x="6029563" y="4207854"/>
            <a:ext cx="5090563" cy="1381487"/>
            <a:chOff x="6029563" y="4207854"/>
            <a:chExt cx="5090563" cy="138148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5700572-4511-D7C4-4713-1500BC50063F}"/>
                </a:ext>
              </a:extLst>
            </p:cNvPr>
            <p:cNvCxnSpPr/>
            <p:nvPr/>
          </p:nvCxnSpPr>
          <p:spPr>
            <a:xfrm>
              <a:off x="7759616" y="481293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C7C85D-3C3D-D22C-2F09-C8B3DB3A3F98}"/>
                </a:ext>
              </a:extLst>
            </p:cNvPr>
            <p:cNvSpPr/>
            <p:nvPr/>
          </p:nvSpPr>
          <p:spPr>
            <a:xfrm>
              <a:off x="8673622" y="4553110"/>
              <a:ext cx="244650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Multimodal Model</a:t>
              </a:r>
              <a:endParaRPr lang="en-US" sz="24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9592C5D-3495-B45B-0C38-3AF1114B01B2}"/>
                </a:ext>
              </a:extLst>
            </p:cNvPr>
            <p:cNvSpPr/>
            <p:nvPr/>
          </p:nvSpPr>
          <p:spPr>
            <a:xfrm>
              <a:off x="7213424" y="4538975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C180465A-D79A-6B7F-6ECE-DBFC16F680B1}"/>
                </a:ext>
              </a:extLst>
            </p:cNvPr>
            <p:cNvCxnSpPr>
              <a:cxnSpLocks/>
              <a:stCxn id="8" idx="3"/>
              <a:endCxn id="28" idx="0"/>
            </p:cNvCxnSpPr>
            <p:nvPr/>
          </p:nvCxnSpPr>
          <p:spPr>
            <a:xfrm>
              <a:off x="6085723" y="4207854"/>
              <a:ext cx="1395015" cy="33112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B864F400-D680-016F-5F1A-AE7F48F33168}"/>
                </a:ext>
              </a:extLst>
            </p:cNvPr>
            <p:cNvCxnSpPr>
              <a:cxnSpLocks/>
              <a:stCxn id="4" idx="3"/>
              <a:endCxn id="28" idx="4"/>
            </p:cNvCxnSpPr>
            <p:nvPr/>
          </p:nvCxnSpPr>
          <p:spPr>
            <a:xfrm flipV="1">
              <a:off x="6029563" y="5098811"/>
              <a:ext cx="1451175" cy="49053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38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DD16BA-4762-F799-3408-45AA401E6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CC331-ECDC-5139-BDE8-8BACAD60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948" y="0"/>
            <a:ext cx="48415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16F915-F582-0938-5F22-998E65B1C459}"/>
              </a:ext>
            </a:extLst>
          </p:cNvPr>
          <p:cNvSpPr txBox="1"/>
          <p:nvPr/>
        </p:nvSpPr>
        <p:spPr>
          <a:xfrm>
            <a:off x="324718" y="5230368"/>
            <a:ext cx="576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The Large Language Model (LLM) processes the features extracted from the image and the prompt</a:t>
            </a:r>
          </a:p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BE223-3449-B5F9-D251-884CDF7FDFA5}"/>
              </a:ext>
            </a:extLst>
          </p:cNvPr>
          <p:cNvSpPr txBox="1"/>
          <p:nvPr/>
        </p:nvSpPr>
        <p:spPr>
          <a:xfrm>
            <a:off x="324718" y="258901"/>
            <a:ext cx="54308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</a:rPr>
              <a:t>Learning and Finetuning of a Large</a:t>
            </a:r>
          </a:p>
          <a:p>
            <a:r>
              <a:rPr lang="en-US" sz="4000" dirty="0">
                <a:latin typeface="Gill Sans MT" panose="020B0502020104020203" pitchFamily="34" charset="77"/>
              </a:rPr>
              <a:t>Multimodal Model for Radiology Report Generation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E2119-0765-C80B-1E35-96485F032C43}"/>
              </a:ext>
            </a:extLst>
          </p:cNvPr>
          <p:cNvSpPr txBox="1"/>
          <p:nvPr/>
        </p:nvSpPr>
        <p:spPr>
          <a:xfrm>
            <a:off x="72500" y="6394335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</a:rPr>
              <a:t>(c) Pablo Messina</a:t>
            </a:r>
          </a:p>
        </p:txBody>
      </p:sp>
    </p:spTree>
    <p:extLst>
      <p:ext uri="{BB962C8B-B14F-4D97-AF65-F5344CB8AC3E}">
        <p14:creationId xmlns:p14="http://schemas.microsoft.com/office/powerpoint/2010/main" val="388541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17D854C-3832-F6A4-01B4-27491261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51467"/>
            <a:ext cx="12207626" cy="90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B9DCCB-8155-CFF9-550F-7D9B18904A16}"/>
              </a:ext>
            </a:extLst>
          </p:cNvPr>
          <p:cNvSpPr txBox="1"/>
          <p:nvPr/>
        </p:nvSpPr>
        <p:spPr>
          <a:xfrm>
            <a:off x="795866" y="130075"/>
            <a:ext cx="6824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Gill Sans MT" panose="020B0502020104020203" pitchFamily="34" charset="77"/>
                <a:cs typeface="Rastanty Cortez" panose="020F0502020204030204" pitchFamily="34" charset="0"/>
              </a:rPr>
              <a:t>So, tell me, why this fruit is premium?</a:t>
            </a:r>
            <a:endParaRPr lang="en-CL" sz="4800" b="1" dirty="0">
              <a:solidFill>
                <a:srgbClr val="C00000"/>
              </a:solidFill>
              <a:latin typeface="Gill Sans MT" panose="020B0502020104020203" pitchFamily="34" charset="77"/>
              <a:cs typeface="Rastanty Cortez" panose="020F0502020204030204" pitchFamily="34" charset="0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1639B9D-0A9E-E5E0-D56D-581219E84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3960585" y="4098355"/>
            <a:ext cx="1304225" cy="979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041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3E0FE5-F707-B39C-B575-57B9C8B73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53"/>
          <a:stretch/>
        </p:blipFill>
        <p:spPr>
          <a:xfrm>
            <a:off x="563335" y="249464"/>
            <a:ext cx="11251293" cy="398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37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50F8C4-6FE0-1058-522E-30EBD5D7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3A053D-5A93-65D6-49A4-0014708BDE64}"/>
              </a:ext>
            </a:extLst>
          </p:cNvPr>
          <p:cNvGrpSpPr/>
          <p:nvPr/>
        </p:nvGrpSpPr>
        <p:grpSpPr>
          <a:xfrm>
            <a:off x="563335" y="249464"/>
            <a:ext cx="11251293" cy="6512544"/>
            <a:chOff x="563335" y="249464"/>
            <a:chExt cx="11251293" cy="65125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A0F33E-E958-AD55-3AE8-AF2A936FC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335" y="249464"/>
              <a:ext cx="11251293" cy="651254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705922-E77E-9478-6977-5CBA3388CA12}"/>
                </a:ext>
              </a:extLst>
            </p:cNvPr>
            <p:cNvSpPr/>
            <p:nvPr/>
          </p:nvSpPr>
          <p:spPr>
            <a:xfrm>
              <a:off x="3701143" y="4905829"/>
              <a:ext cx="8113485" cy="1856179"/>
            </a:xfrm>
            <a:prstGeom prst="rect">
              <a:avLst/>
            </a:prstGeom>
            <a:solidFill>
              <a:srgbClr val="1313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0AAFD08-F7A1-985A-08AE-CDA7C7BAAB61}"/>
              </a:ext>
            </a:extLst>
          </p:cNvPr>
          <p:cNvSpPr/>
          <p:nvPr/>
        </p:nvSpPr>
        <p:spPr>
          <a:xfrm>
            <a:off x="3744687" y="4847772"/>
            <a:ext cx="8157028" cy="1870694"/>
          </a:xfrm>
          <a:prstGeom prst="rect">
            <a:avLst/>
          </a:prstGeom>
          <a:solidFill>
            <a:srgbClr val="13131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 can't diagnose skin lesions from images.  It is important to see a doctor in person to get a diagnosis. However, I can tell you that the most likely diagnosis of the skin lesion in the image you sent is melanoma. Melanoma is a type of skin cancer that is caused by melanin, which is a pigment in the skin. It is the most serious type of skin cancer.</a:t>
            </a:r>
          </a:p>
        </p:txBody>
      </p:sp>
    </p:spTree>
    <p:extLst>
      <p:ext uri="{BB962C8B-B14F-4D97-AF65-F5344CB8AC3E}">
        <p14:creationId xmlns:p14="http://schemas.microsoft.com/office/powerpoint/2010/main" val="109551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B4475-201A-D78E-0ABB-8540F45D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5A9EF2-346E-A2CB-6E89-C5CC9AACF562}"/>
              </a:ext>
            </a:extLst>
          </p:cNvPr>
          <p:cNvSpPr txBox="1"/>
          <p:nvPr/>
        </p:nvSpPr>
        <p:spPr>
          <a:xfrm>
            <a:off x="4378222" y="3075057"/>
            <a:ext cx="3435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Implementation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50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2A83C6B-58ED-6B4B-BB6B-5B6A2959572A}"/>
              </a:ext>
            </a:extLst>
          </p:cNvPr>
          <p:cNvSpPr txBox="1"/>
          <p:nvPr/>
        </p:nvSpPr>
        <p:spPr>
          <a:xfrm>
            <a:off x="2543854" y="1259840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Gill Sans MT" panose="020B0502020104020203" pitchFamily="34" charset="77"/>
              </a:rPr>
              <a:t>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A9AB5-0EEF-3144-B0AA-66EB3DCAC5C0}"/>
              </a:ext>
            </a:extLst>
          </p:cNvPr>
          <p:cNvSpPr txBox="1"/>
          <p:nvPr/>
        </p:nvSpPr>
        <p:spPr>
          <a:xfrm>
            <a:off x="8507929" y="2430205"/>
            <a:ext cx="352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Gill Sans MT" panose="020B0502020104020203" pitchFamily="34" charset="77"/>
              </a:rPr>
              <a:t>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E7910-50EC-7F45-956A-4FA1A47E0E1E}"/>
              </a:ext>
            </a:extLst>
          </p:cNvPr>
          <p:cNvSpPr txBox="1"/>
          <p:nvPr/>
        </p:nvSpPr>
        <p:spPr>
          <a:xfrm>
            <a:off x="4731689" y="5737572"/>
            <a:ext cx="2728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Gill Sans MT" panose="020B0502020104020203" pitchFamily="34" charset="77"/>
              </a:rPr>
              <a:t>EXPERIMENTS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4824855-8F3B-0D4F-BD56-02641E39F617}"/>
              </a:ext>
            </a:extLst>
          </p:cNvPr>
          <p:cNvSpPr/>
          <p:nvPr/>
        </p:nvSpPr>
        <p:spPr>
          <a:xfrm>
            <a:off x="4246361" y="1306594"/>
            <a:ext cx="1869157" cy="2743200"/>
          </a:xfrm>
          <a:custGeom>
            <a:avLst/>
            <a:gdLst>
              <a:gd name="connsiteX0" fmla="*/ 149688 w 1869157"/>
              <a:gd name="connsiteY0" fmla="*/ 2743200 h 2743200"/>
              <a:gd name="connsiteX1" fmla="*/ 601 w 1869157"/>
              <a:gd name="connsiteY1" fmla="*/ 1749287 h 2743200"/>
              <a:gd name="connsiteX2" fmla="*/ 199383 w 1869157"/>
              <a:gd name="connsiteY2" fmla="*/ 934278 h 2743200"/>
              <a:gd name="connsiteX3" fmla="*/ 696340 w 1869157"/>
              <a:gd name="connsiteY3" fmla="*/ 407505 h 2743200"/>
              <a:gd name="connsiteX4" fmla="*/ 1352323 w 1869157"/>
              <a:gd name="connsiteY4" fmla="*/ 79513 h 2743200"/>
              <a:gd name="connsiteX5" fmla="*/ 1869157 w 1869157"/>
              <a:gd name="connsiteY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157" h="2743200">
                <a:moveTo>
                  <a:pt x="149688" y="2743200"/>
                </a:moveTo>
                <a:cubicBezTo>
                  <a:pt x="71003" y="2396987"/>
                  <a:pt x="-7682" y="2050774"/>
                  <a:pt x="601" y="1749287"/>
                </a:cubicBezTo>
                <a:cubicBezTo>
                  <a:pt x="8883" y="1447800"/>
                  <a:pt x="83426" y="1157908"/>
                  <a:pt x="199383" y="934278"/>
                </a:cubicBezTo>
                <a:cubicBezTo>
                  <a:pt x="315340" y="710648"/>
                  <a:pt x="504183" y="549966"/>
                  <a:pt x="696340" y="407505"/>
                </a:cubicBezTo>
                <a:cubicBezTo>
                  <a:pt x="888497" y="265044"/>
                  <a:pt x="1156854" y="147430"/>
                  <a:pt x="1352323" y="79513"/>
                </a:cubicBezTo>
                <a:cubicBezTo>
                  <a:pt x="1547792" y="11596"/>
                  <a:pt x="1708474" y="5798"/>
                  <a:pt x="1869157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9286BE9-AD5A-4C41-820A-C548498DDB12}"/>
              </a:ext>
            </a:extLst>
          </p:cNvPr>
          <p:cNvSpPr/>
          <p:nvPr/>
        </p:nvSpPr>
        <p:spPr>
          <a:xfrm rot="7046917">
            <a:off x="6052942" y="1256317"/>
            <a:ext cx="1869157" cy="2743200"/>
          </a:xfrm>
          <a:custGeom>
            <a:avLst/>
            <a:gdLst>
              <a:gd name="connsiteX0" fmla="*/ 149688 w 1869157"/>
              <a:gd name="connsiteY0" fmla="*/ 2743200 h 2743200"/>
              <a:gd name="connsiteX1" fmla="*/ 601 w 1869157"/>
              <a:gd name="connsiteY1" fmla="*/ 1749287 h 2743200"/>
              <a:gd name="connsiteX2" fmla="*/ 199383 w 1869157"/>
              <a:gd name="connsiteY2" fmla="*/ 934278 h 2743200"/>
              <a:gd name="connsiteX3" fmla="*/ 696340 w 1869157"/>
              <a:gd name="connsiteY3" fmla="*/ 407505 h 2743200"/>
              <a:gd name="connsiteX4" fmla="*/ 1352323 w 1869157"/>
              <a:gd name="connsiteY4" fmla="*/ 79513 h 2743200"/>
              <a:gd name="connsiteX5" fmla="*/ 1869157 w 1869157"/>
              <a:gd name="connsiteY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157" h="2743200">
                <a:moveTo>
                  <a:pt x="149688" y="2743200"/>
                </a:moveTo>
                <a:cubicBezTo>
                  <a:pt x="71003" y="2396987"/>
                  <a:pt x="-7682" y="2050774"/>
                  <a:pt x="601" y="1749287"/>
                </a:cubicBezTo>
                <a:cubicBezTo>
                  <a:pt x="8883" y="1447800"/>
                  <a:pt x="83426" y="1157908"/>
                  <a:pt x="199383" y="934278"/>
                </a:cubicBezTo>
                <a:cubicBezTo>
                  <a:pt x="315340" y="710648"/>
                  <a:pt x="504183" y="549966"/>
                  <a:pt x="696340" y="407505"/>
                </a:cubicBezTo>
                <a:cubicBezTo>
                  <a:pt x="888497" y="265044"/>
                  <a:pt x="1156854" y="147430"/>
                  <a:pt x="1352323" y="79513"/>
                </a:cubicBezTo>
                <a:cubicBezTo>
                  <a:pt x="1547792" y="11596"/>
                  <a:pt x="1708474" y="5798"/>
                  <a:pt x="1869157" y="0"/>
                </a:cubicBezTo>
              </a:path>
            </a:pathLst>
          </a:custGeom>
          <a:noFill/>
          <a:ln w="76200">
            <a:solidFill>
              <a:srgbClr val="FF93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521E96D-31AC-AB4A-9530-282F1EAB8E37}"/>
              </a:ext>
            </a:extLst>
          </p:cNvPr>
          <p:cNvSpPr/>
          <p:nvPr/>
        </p:nvSpPr>
        <p:spPr>
          <a:xfrm rot="14342892">
            <a:off x="5195442" y="2791579"/>
            <a:ext cx="1869157" cy="2743200"/>
          </a:xfrm>
          <a:custGeom>
            <a:avLst/>
            <a:gdLst>
              <a:gd name="connsiteX0" fmla="*/ 149688 w 1869157"/>
              <a:gd name="connsiteY0" fmla="*/ 2743200 h 2743200"/>
              <a:gd name="connsiteX1" fmla="*/ 601 w 1869157"/>
              <a:gd name="connsiteY1" fmla="*/ 1749287 h 2743200"/>
              <a:gd name="connsiteX2" fmla="*/ 199383 w 1869157"/>
              <a:gd name="connsiteY2" fmla="*/ 934278 h 2743200"/>
              <a:gd name="connsiteX3" fmla="*/ 696340 w 1869157"/>
              <a:gd name="connsiteY3" fmla="*/ 407505 h 2743200"/>
              <a:gd name="connsiteX4" fmla="*/ 1352323 w 1869157"/>
              <a:gd name="connsiteY4" fmla="*/ 79513 h 2743200"/>
              <a:gd name="connsiteX5" fmla="*/ 1869157 w 1869157"/>
              <a:gd name="connsiteY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157" h="2743200">
                <a:moveTo>
                  <a:pt x="149688" y="2743200"/>
                </a:moveTo>
                <a:cubicBezTo>
                  <a:pt x="71003" y="2396987"/>
                  <a:pt x="-7682" y="2050774"/>
                  <a:pt x="601" y="1749287"/>
                </a:cubicBezTo>
                <a:cubicBezTo>
                  <a:pt x="8883" y="1447800"/>
                  <a:pt x="83426" y="1157908"/>
                  <a:pt x="199383" y="934278"/>
                </a:cubicBezTo>
                <a:cubicBezTo>
                  <a:pt x="315340" y="710648"/>
                  <a:pt x="504183" y="549966"/>
                  <a:pt x="696340" y="407505"/>
                </a:cubicBezTo>
                <a:cubicBezTo>
                  <a:pt x="888497" y="265044"/>
                  <a:pt x="1156854" y="147430"/>
                  <a:pt x="1352323" y="79513"/>
                </a:cubicBezTo>
                <a:cubicBezTo>
                  <a:pt x="1547792" y="11596"/>
                  <a:pt x="1708474" y="5798"/>
                  <a:pt x="1869157" y="0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6547F-7C7A-0BDF-5BE9-1EBB8183B220}"/>
              </a:ext>
            </a:extLst>
          </p:cNvPr>
          <p:cNvSpPr txBox="1"/>
          <p:nvPr/>
        </p:nvSpPr>
        <p:spPr>
          <a:xfrm>
            <a:off x="308132" y="6322347"/>
            <a:ext cx="3207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© </a:t>
            </a:r>
            <a:r>
              <a:rPr lang="en-CL" sz="140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Andrew </a:t>
            </a:r>
            <a:r>
              <a:rPr lang="en-CL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Ng, Machine Learning Yearning</a:t>
            </a:r>
          </a:p>
        </p:txBody>
      </p:sp>
    </p:spTree>
    <p:extLst>
      <p:ext uri="{BB962C8B-B14F-4D97-AF65-F5344CB8AC3E}">
        <p14:creationId xmlns:p14="http://schemas.microsoft.com/office/powerpoint/2010/main" val="113925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 animBg="1"/>
      <p:bldP spid="7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D0FBE3-C765-6447-977E-FBCA3014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0"/>
            <a:ext cx="6029960" cy="60299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83C6B-58ED-6B4B-BB6B-5B6A2959572A}"/>
              </a:ext>
            </a:extLst>
          </p:cNvPr>
          <p:cNvSpPr txBox="1"/>
          <p:nvPr/>
        </p:nvSpPr>
        <p:spPr>
          <a:xfrm>
            <a:off x="2575112" y="1259840"/>
            <a:ext cx="101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A9AB5-0EEF-3144-B0AA-66EB3DCAC5C0}"/>
              </a:ext>
            </a:extLst>
          </p:cNvPr>
          <p:cNvSpPr txBox="1"/>
          <p:nvPr/>
        </p:nvSpPr>
        <p:spPr>
          <a:xfrm>
            <a:off x="8612509" y="2430205"/>
            <a:ext cx="3312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E7910-50EC-7F45-956A-4FA1A47E0E1E}"/>
              </a:ext>
            </a:extLst>
          </p:cNvPr>
          <p:cNvSpPr txBox="1"/>
          <p:nvPr/>
        </p:nvSpPr>
        <p:spPr>
          <a:xfrm>
            <a:off x="4774169" y="5737572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ABFBC-E7BF-CB89-4374-1B24FC89179D}"/>
              </a:ext>
            </a:extLst>
          </p:cNvPr>
          <p:cNvSpPr txBox="1"/>
          <p:nvPr/>
        </p:nvSpPr>
        <p:spPr>
          <a:xfrm>
            <a:off x="308132" y="6322347"/>
            <a:ext cx="3207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© </a:t>
            </a:r>
            <a:r>
              <a:rPr lang="en-CL" sz="140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Andrew </a:t>
            </a:r>
            <a:r>
              <a:rPr lang="en-CL" sz="1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Ng, Machine Learning Yearning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3F553B-070E-ABB0-7448-7FC18C9279BA}"/>
              </a:ext>
            </a:extLst>
          </p:cNvPr>
          <p:cNvGrpSpPr/>
          <p:nvPr/>
        </p:nvGrpSpPr>
        <p:grpSpPr>
          <a:xfrm>
            <a:off x="4189713" y="1638924"/>
            <a:ext cx="3766669" cy="3436451"/>
            <a:chOff x="4189713" y="1638924"/>
            <a:chExt cx="3766669" cy="343645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30B2C7-2B46-D1A1-CF1B-D89D120775D2}"/>
                </a:ext>
              </a:extLst>
            </p:cNvPr>
            <p:cNvSpPr txBox="1"/>
            <p:nvPr/>
          </p:nvSpPr>
          <p:spPr>
            <a:xfrm rot="19106453">
              <a:off x="4189713" y="1638924"/>
              <a:ext cx="1168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400" b="1" dirty="0">
                  <a:solidFill>
                    <a:srgbClr val="0000FF"/>
                  </a:solidFill>
                  <a:latin typeface="Gill Sans MT" panose="020B0502020104020203" pitchFamily="34" charset="77"/>
                </a:rPr>
                <a:t>Ethics?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FFDF7F-1363-5F49-0EA4-DEF79C21E74D}"/>
                </a:ext>
              </a:extLst>
            </p:cNvPr>
            <p:cNvSpPr txBox="1"/>
            <p:nvPr/>
          </p:nvSpPr>
          <p:spPr>
            <a:xfrm rot="3402414">
              <a:off x="7141095" y="2150075"/>
              <a:ext cx="1168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400" b="1" dirty="0">
                  <a:solidFill>
                    <a:srgbClr val="0000FF"/>
                  </a:solidFill>
                  <a:latin typeface="Gill Sans MT" panose="020B0502020104020203" pitchFamily="34" charset="77"/>
                </a:rPr>
                <a:t>Ethics?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CAA86A-211B-381B-F1EB-2172213E1731}"/>
                </a:ext>
              </a:extLst>
            </p:cNvPr>
            <p:cNvSpPr txBox="1"/>
            <p:nvPr/>
          </p:nvSpPr>
          <p:spPr>
            <a:xfrm rot="11388915">
              <a:off x="5163202" y="4613710"/>
              <a:ext cx="1168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2400" b="1" dirty="0">
                  <a:solidFill>
                    <a:srgbClr val="0000FF"/>
                  </a:solidFill>
                  <a:latin typeface="Gill Sans MT" panose="020B0502020104020203" pitchFamily="34" charset="77"/>
                </a:rPr>
                <a:t>Ethics?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376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A2DF0-3325-BA0B-9F70-50343EA4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253C6C-11F5-5191-D9D3-F8FCB1C24A24}"/>
              </a:ext>
            </a:extLst>
          </p:cNvPr>
          <p:cNvSpPr txBox="1"/>
          <p:nvPr/>
        </p:nvSpPr>
        <p:spPr>
          <a:xfrm>
            <a:off x="5505934" y="3075057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Data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79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BCFA9A-FCE0-46A5-34DA-713E5CA92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F4A87-FD70-1AB2-E711-52592D51D7A9}"/>
              </a:ext>
            </a:extLst>
          </p:cNvPr>
          <p:cNvSpPr txBox="1"/>
          <p:nvPr/>
        </p:nvSpPr>
        <p:spPr>
          <a:xfrm>
            <a:off x="5505934" y="3075057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Data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B1067-7F9B-4893-9BED-A731F2532A88}"/>
              </a:ext>
            </a:extLst>
          </p:cNvPr>
          <p:cNvSpPr txBox="1"/>
          <p:nvPr/>
        </p:nvSpPr>
        <p:spPr>
          <a:xfrm>
            <a:off x="1172306" y="4534949"/>
            <a:ext cx="9847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Gill Sans MT" panose="020B0502020104020203" pitchFamily="34" charset="77"/>
              </a:rPr>
              <a:t>Results presented in many papers that work well on a specific dataset can vary significantly on other datasets.</a:t>
            </a:r>
            <a:endParaRPr lang="en-CL" sz="2800" dirty="0">
              <a:solidFill>
                <a:schemeClr val="bg2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1914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D914D6-BFE8-1A47-AFC5-B20EE15FC171}"/>
              </a:ext>
            </a:extLst>
          </p:cNvPr>
          <p:cNvSpPr txBox="1"/>
          <p:nvPr/>
        </p:nvSpPr>
        <p:spPr>
          <a:xfrm>
            <a:off x="532066" y="221589"/>
            <a:ext cx="1079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D654F-B883-7B47-BFF7-8A536235EB1A}"/>
              </a:ext>
            </a:extLst>
          </p:cNvPr>
          <p:cNvSpPr txBox="1"/>
          <p:nvPr/>
        </p:nvSpPr>
        <p:spPr>
          <a:xfrm>
            <a:off x="532066" y="2569308"/>
            <a:ext cx="58832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Training and testing data is not enough. 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r>
              <a:rPr lang="en-US" sz="2800" dirty="0">
                <a:latin typeface="Gill Sans MT" panose="020B0502020104020203" pitchFamily="34" charset="77"/>
              </a:rPr>
              <a:t>We need large datasets (with ground truth diagnoses) with balanced classes, that fully represent all demographic groups. 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pic>
        <p:nvPicPr>
          <p:cNvPr id="7" name="Picture 6" descr="Screen Shot 2017-10-12 at 9.05.13 PM.png">
            <a:extLst>
              <a:ext uri="{FF2B5EF4-FFF2-40B4-BE49-F238E27FC236}">
                <a16:creationId xmlns:a16="http://schemas.microsoft.com/office/drawing/2014/main" id="{FDD29BE5-9C41-774A-BB82-7A2CFEF98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"/>
          <a:stretch/>
        </p:blipFill>
        <p:spPr>
          <a:xfrm>
            <a:off x="6531430" y="1390260"/>
            <a:ext cx="5485137" cy="4121539"/>
          </a:xfrm>
          <a:prstGeom prst="rect">
            <a:avLst/>
          </a:prstGeom>
        </p:spPr>
      </p:pic>
      <p:pic>
        <p:nvPicPr>
          <p:cNvPr id="9" name="Picture 8" descr="Screen Shot 2017-10-12 at 9.05.13 PM.png">
            <a:extLst>
              <a:ext uri="{FF2B5EF4-FFF2-40B4-BE49-F238E27FC236}">
                <a16:creationId xmlns:a16="http://schemas.microsoft.com/office/drawing/2014/main" id="{6E67D78A-C2E3-5C43-94B7-78422CB6E1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" b="70471"/>
          <a:stretch/>
        </p:blipFill>
        <p:spPr>
          <a:xfrm flipH="1">
            <a:off x="6574309" y="5533909"/>
            <a:ext cx="5485137" cy="11518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D18C4B-7A63-C041-91EF-21F5DF2A1239}"/>
              </a:ext>
            </a:extLst>
          </p:cNvPr>
          <p:cNvSpPr/>
          <p:nvPr/>
        </p:nvSpPr>
        <p:spPr>
          <a:xfrm rot="5400000">
            <a:off x="3780725" y="4013616"/>
            <a:ext cx="5529773" cy="158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954EAF-F3D3-404F-B698-57DF6CA23810}"/>
              </a:ext>
            </a:extLst>
          </p:cNvPr>
          <p:cNvSpPr/>
          <p:nvPr/>
        </p:nvSpPr>
        <p:spPr>
          <a:xfrm rot="5400000">
            <a:off x="9256849" y="4031590"/>
            <a:ext cx="5529773" cy="158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38256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D18C4B-7A63-C041-91EF-21F5DF2A1239}"/>
              </a:ext>
            </a:extLst>
          </p:cNvPr>
          <p:cNvSpPr/>
          <p:nvPr/>
        </p:nvSpPr>
        <p:spPr>
          <a:xfrm rot="5400000">
            <a:off x="3780725" y="4013616"/>
            <a:ext cx="5529773" cy="158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954EAF-F3D3-404F-B698-57DF6CA23810}"/>
              </a:ext>
            </a:extLst>
          </p:cNvPr>
          <p:cNvSpPr/>
          <p:nvPr/>
        </p:nvSpPr>
        <p:spPr>
          <a:xfrm rot="5400000">
            <a:off x="9256849" y="4031590"/>
            <a:ext cx="5529773" cy="158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026" name="Picture 2" descr="Our commitment to Latin America's digital future">
            <a:extLst>
              <a:ext uri="{FF2B5EF4-FFF2-40B4-BE49-F238E27FC236}">
                <a16:creationId xmlns:a16="http://schemas.microsoft.com/office/drawing/2014/main" id="{58F173F7-C936-FFD0-1CF0-05B69695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2175"/>
            <a:ext cx="12192000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00412-E5AE-A881-100F-321EA2FC965A}"/>
              </a:ext>
            </a:extLst>
          </p:cNvPr>
          <p:cNvSpPr txBox="1"/>
          <p:nvPr/>
        </p:nvSpPr>
        <p:spPr>
          <a:xfrm>
            <a:off x="423948" y="3611107"/>
            <a:ext cx="4026217" cy="2246769"/>
          </a:xfrm>
          <a:prstGeom prst="rect">
            <a:avLst/>
          </a:prstGeom>
          <a:solidFill>
            <a:schemeClr val="bg1">
              <a:alpha val="71581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Latin-American Datasets: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Brazil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Argentina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Chile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Mexico</a:t>
            </a:r>
            <a:endParaRPr lang="en-CL" sz="2800" dirty="0">
              <a:latin typeface="Gill Sans MT" panose="020B050202010402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529FC-C909-B128-8EFA-99C63C44FB82}"/>
              </a:ext>
            </a:extLst>
          </p:cNvPr>
          <p:cNvSpPr txBox="1"/>
          <p:nvPr/>
        </p:nvSpPr>
        <p:spPr>
          <a:xfrm>
            <a:off x="532066" y="221589"/>
            <a:ext cx="1079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9389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ID Figure 1.jpg"/>
          <p:cNvPicPr/>
          <p:nvPr/>
        </p:nvPicPr>
        <p:blipFill rotWithShape="1">
          <a:blip r:embed="rId3" cstate="print"/>
          <a:srcRect l="1" r="321" b="64548"/>
          <a:stretch/>
        </p:blipFill>
        <p:spPr>
          <a:xfrm>
            <a:off x="871755" y="1156978"/>
            <a:ext cx="10444299" cy="501355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9045" y="-89265"/>
            <a:ext cx="12162956" cy="8109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Gill Sans MT" panose="020B0502020104020203" pitchFamily="34" charset="77"/>
              </a:rPr>
              <a:t>Effect of image zoom on diagnosis output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3217" y="6124077"/>
            <a:ext cx="12162956" cy="8109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Gill Sans MT" panose="020B0502020104020203" pitchFamily="34" charset="77"/>
              </a:rPr>
              <a:t>     Lentigo (99.2%)                     Intraepithelial carcinoma (96.9%)</a:t>
            </a:r>
          </a:p>
        </p:txBody>
      </p:sp>
    </p:spTree>
    <p:extLst>
      <p:ext uri="{BB962C8B-B14F-4D97-AF65-F5344CB8AC3E}">
        <p14:creationId xmlns:p14="http://schemas.microsoft.com/office/powerpoint/2010/main" val="298049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A935E-685D-3DA0-4C8E-D8F7B5E1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8256B8-B742-D551-A737-C8E3ED3F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51467"/>
            <a:ext cx="12207626" cy="90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8FD64308-AF20-2BF2-6EB9-88887689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3960585" y="4098355"/>
            <a:ext cx="1304225" cy="979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EAB1DEB-AA53-CFF5-7840-5EA3F9B7E6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220" t="7630" b="11462"/>
          <a:stretch/>
        </p:blipFill>
        <p:spPr>
          <a:xfrm>
            <a:off x="3005898" y="-91731"/>
            <a:ext cx="4193451" cy="2639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802A9D-9E80-4BDE-2815-04D84D9635E5}"/>
              </a:ext>
            </a:extLst>
          </p:cNvPr>
          <p:cNvSpPr txBox="1"/>
          <p:nvPr/>
        </p:nvSpPr>
        <p:spPr>
          <a:xfrm>
            <a:off x="3611327" y="2474995"/>
            <a:ext cx="5439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77"/>
                <a:cs typeface="Rastanty Cortez" panose="020F0502020204030204" pitchFamily="34" charset="0"/>
              </a:rPr>
              <a:t>Because it is very sweet and very big</a:t>
            </a:r>
            <a:endParaRPr lang="en-CL" sz="4000" b="1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77"/>
              <a:cs typeface="Rastanty Cortez" panose="020F0502020204030204" pitchFamily="34" charset="0"/>
            </a:endParaRP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D47000C5-ACAD-C561-7480-958FDC8ABF95}"/>
              </a:ext>
            </a:extLst>
          </p:cNvPr>
          <p:cNvSpPr/>
          <p:nvPr/>
        </p:nvSpPr>
        <p:spPr>
          <a:xfrm>
            <a:off x="5734373" y="557938"/>
            <a:ext cx="361627" cy="371959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99A19B4-5239-2E80-B370-D170BFA5A92C}"/>
              </a:ext>
            </a:extLst>
          </p:cNvPr>
          <p:cNvSpPr/>
          <p:nvPr/>
        </p:nvSpPr>
        <p:spPr>
          <a:xfrm>
            <a:off x="2284593" y="790414"/>
            <a:ext cx="3387787" cy="3595606"/>
          </a:xfrm>
          <a:custGeom>
            <a:avLst/>
            <a:gdLst>
              <a:gd name="connsiteX0" fmla="*/ 2132424 w 3387787"/>
              <a:gd name="connsiteY0" fmla="*/ 4510006 h 4510006"/>
              <a:gd name="connsiteX1" fmla="*/ 24654 w 3387787"/>
              <a:gd name="connsiteY1" fmla="*/ 1580827 h 4510006"/>
              <a:gd name="connsiteX2" fmla="*/ 3387787 w 3387787"/>
              <a:gd name="connsiteY2" fmla="*/ 0 h 45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7787" h="4510006">
                <a:moveTo>
                  <a:pt x="2132424" y="4510006"/>
                </a:moveTo>
                <a:cubicBezTo>
                  <a:pt x="973925" y="3421250"/>
                  <a:pt x="-184573" y="2332495"/>
                  <a:pt x="24654" y="1580827"/>
                </a:cubicBezTo>
                <a:cubicBezTo>
                  <a:pt x="233881" y="829159"/>
                  <a:pt x="1810834" y="414579"/>
                  <a:pt x="3387787" y="0"/>
                </a:cubicBez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1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ID Figure 1.jpg"/>
          <p:cNvPicPr/>
          <p:nvPr/>
        </p:nvPicPr>
        <p:blipFill rotWithShape="1">
          <a:blip r:embed="rId2" cstate="print"/>
          <a:srcRect t="35208" b="32518"/>
          <a:stretch/>
        </p:blipFill>
        <p:spPr>
          <a:xfrm>
            <a:off x="586758" y="825445"/>
            <a:ext cx="10913705" cy="546627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9045" y="-89265"/>
            <a:ext cx="12162956" cy="8109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Gill Sans MT" panose="020B0502020104020203" pitchFamily="34" charset="77"/>
              </a:rPr>
              <a:t>Effect of image brightness/contrast on diagnosis output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06251" y="6220297"/>
            <a:ext cx="12162956" cy="8109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Gill Sans MT" panose="020B0502020104020203" pitchFamily="34" charset="77"/>
              </a:rPr>
              <a:t>     Melanoma (99%)                                   Hemangioma (98%)</a:t>
            </a:r>
          </a:p>
        </p:txBody>
      </p:sp>
    </p:spTree>
    <p:extLst>
      <p:ext uri="{BB962C8B-B14F-4D97-AF65-F5344CB8AC3E}">
        <p14:creationId xmlns:p14="http://schemas.microsoft.com/office/powerpoint/2010/main" val="780028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ID Figure 1.jpg"/>
          <p:cNvPicPr>
            <a:picLocks noChangeAspect="1"/>
          </p:cNvPicPr>
          <p:nvPr/>
        </p:nvPicPr>
        <p:blipFill rotWithShape="1">
          <a:blip r:embed="rId2" cstate="print"/>
          <a:srcRect t="67726"/>
          <a:stretch/>
        </p:blipFill>
        <p:spPr>
          <a:xfrm>
            <a:off x="222892" y="1072011"/>
            <a:ext cx="11734800" cy="490626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9045" y="-89265"/>
            <a:ext cx="12162956" cy="8109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Gill Sans MT" panose="020B0502020104020203" pitchFamily="34" charset="77"/>
              </a:rPr>
              <a:t>Effect of image rotation on diagnosis output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3217" y="6047101"/>
            <a:ext cx="12162956" cy="8109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Gill Sans MT" panose="020B0502020104020203" pitchFamily="34" charset="77"/>
              </a:rPr>
              <a:t>     Lentigo (74%)                                         Melanoma (40.5%)</a:t>
            </a:r>
          </a:p>
        </p:txBody>
      </p:sp>
    </p:spTree>
    <p:extLst>
      <p:ext uri="{BB962C8B-B14F-4D97-AF65-F5344CB8AC3E}">
        <p14:creationId xmlns:p14="http://schemas.microsoft.com/office/powerpoint/2010/main" val="4163622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97C6F-0825-3BAC-DA71-D2B728C60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51FFFF-CD12-2DF8-53C7-0B23544D2B1E}"/>
              </a:ext>
            </a:extLst>
          </p:cNvPr>
          <p:cNvSpPr txBox="1"/>
          <p:nvPr/>
        </p:nvSpPr>
        <p:spPr>
          <a:xfrm>
            <a:off x="3277760" y="3075057"/>
            <a:ext cx="5636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Ethics and Good Practices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185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D92E884-9D8E-2203-96A2-A239338A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573" y="508439"/>
            <a:ext cx="8759661" cy="57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954EAF-F3D3-404F-B698-57DF6CA23810}"/>
              </a:ext>
            </a:extLst>
          </p:cNvPr>
          <p:cNvSpPr/>
          <p:nvPr/>
        </p:nvSpPr>
        <p:spPr>
          <a:xfrm rot="5400000">
            <a:off x="9256849" y="4031590"/>
            <a:ext cx="5529773" cy="158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00412-E5AE-A881-100F-321EA2FC965A}"/>
              </a:ext>
            </a:extLst>
          </p:cNvPr>
          <p:cNvSpPr txBox="1"/>
          <p:nvPr/>
        </p:nvSpPr>
        <p:spPr>
          <a:xfrm>
            <a:off x="678632" y="2510969"/>
            <a:ext cx="3493318" cy="1384995"/>
          </a:xfrm>
          <a:prstGeom prst="rect">
            <a:avLst/>
          </a:prstGeom>
          <a:solidFill>
            <a:schemeClr val="bg1">
              <a:alpha val="71581"/>
            </a:schemeClr>
          </a:solidFill>
        </p:spPr>
        <p:txBody>
          <a:bodyPr wrap="square" rtlCol="0">
            <a:spAutoFit/>
          </a:bodyPr>
          <a:lstStyle/>
          <a:p>
            <a:r>
              <a:rPr lang="es-ES_tradnl" sz="2800">
                <a:latin typeface="Gill Sans MT" panose="020B0502020104020203" pitchFamily="34" charset="77"/>
              </a:rPr>
              <a:t>If we train the models with poor quality data...</a:t>
            </a:r>
            <a:endParaRPr lang="es-ES_tradnl" sz="2800" dirty="0">
              <a:latin typeface="Gill Sans MT" panose="020B050202010402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96087-FEA6-997F-7BED-68A4409ECC10}"/>
              </a:ext>
            </a:extLst>
          </p:cNvPr>
          <p:cNvSpPr txBox="1"/>
          <p:nvPr/>
        </p:nvSpPr>
        <p:spPr>
          <a:xfrm>
            <a:off x="678632" y="508439"/>
            <a:ext cx="6435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GIGO: Garbage in = Garbage 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794CC-62C5-930E-4EFD-B10F85C84CCF}"/>
              </a:ext>
            </a:extLst>
          </p:cNvPr>
          <p:cNvSpPr txBox="1"/>
          <p:nvPr/>
        </p:nvSpPr>
        <p:spPr>
          <a:xfrm>
            <a:off x="678632" y="4092275"/>
            <a:ext cx="3493318" cy="954107"/>
          </a:xfrm>
          <a:prstGeom prst="rect">
            <a:avLst/>
          </a:prstGeom>
          <a:solidFill>
            <a:schemeClr val="bg1">
              <a:alpha val="71581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… don't expect good quality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02D8D-04C0-F932-AF73-BC74FCDAC8CE}"/>
              </a:ext>
            </a:extLst>
          </p:cNvPr>
          <p:cNvSpPr txBox="1"/>
          <p:nvPr/>
        </p:nvSpPr>
        <p:spPr>
          <a:xfrm>
            <a:off x="637838" y="6395040"/>
            <a:ext cx="5703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s-ES_tradnl" sz="1200" dirty="0" err="1">
                <a:solidFill>
                  <a:schemeClr val="bg1">
                    <a:lumMod val="50000"/>
                  </a:schemeClr>
                </a:solidFill>
              </a:rPr>
              <a:t>getgareth.github.io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/2016/12/27/</a:t>
            </a:r>
            <a:r>
              <a:rPr lang="es-ES_tradnl" sz="12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-in,-</a:t>
            </a:r>
            <a:r>
              <a:rPr lang="es-ES_tradnl" sz="12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s-ES_tradnl" sz="1200" dirty="0" err="1">
                <a:solidFill>
                  <a:schemeClr val="bg1">
                    <a:lumMod val="50000"/>
                  </a:schemeClr>
                </a:solidFill>
              </a:rPr>
              <a:t>out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.-A-</a:t>
            </a:r>
            <a:r>
              <a:rPr lang="es-ES_tradnl" sz="1200" dirty="0" err="1">
                <a:solidFill>
                  <a:schemeClr val="bg1">
                    <a:lumMod val="50000"/>
                  </a:schemeClr>
                </a:solidFill>
              </a:rPr>
              <a:t>developer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s-ES_tradnl" sz="1200" dirty="0" err="1">
                <a:solidFill>
                  <a:schemeClr val="bg1">
                    <a:lumMod val="50000"/>
                  </a:schemeClr>
                </a:solidFill>
              </a:rPr>
              <a:t>story.html</a:t>
            </a:r>
            <a:endParaRPr lang="es-ES_trad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DABAD-8CEA-5C55-DA2D-E7BAD53B97A3}"/>
              </a:ext>
            </a:extLst>
          </p:cNvPr>
          <p:cNvSpPr txBox="1"/>
          <p:nvPr/>
        </p:nvSpPr>
        <p:spPr>
          <a:xfrm rot="19997086">
            <a:off x="74988" y="3023623"/>
            <a:ext cx="1198129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And if you know that your model is wrong, please don’t use it …</a:t>
            </a:r>
          </a:p>
        </p:txBody>
      </p:sp>
    </p:spTree>
    <p:extLst>
      <p:ext uri="{BB962C8B-B14F-4D97-AF65-F5344CB8AC3E}">
        <p14:creationId xmlns:p14="http://schemas.microsoft.com/office/powerpoint/2010/main" val="293340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0,988,534 Human Beings Stock Photos, High-Res Pictures, and Images - Getty  Images | Trafficking in human beings">
            <a:extLst>
              <a:ext uri="{FF2B5EF4-FFF2-40B4-BE49-F238E27FC236}">
                <a16:creationId xmlns:a16="http://schemas.microsoft.com/office/drawing/2014/main" id="{EBA41ACB-C42A-9358-BDCC-7F7A5EEA24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97"/>
          <a:stretch/>
        </p:blipFill>
        <p:spPr bwMode="auto">
          <a:xfrm>
            <a:off x="281353" y="1080967"/>
            <a:ext cx="11465169" cy="42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3E095F-B990-03F3-4893-59A16F2D4CB2}"/>
              </a:ext>
            </a:extLst>
          </p:cNvPr>
          <p:cNvSpPr/>
          <p:nvPr/>
        </p:nvSpPr>
        <p:spPr>
          <a:xfrm>
            <a:off x="281353" y="1080967"/>
            <a:ext cx="4337539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7FFEEF-5F24-8868-3B75-619C7EAD4185}"/>
              </a:ext>
            </a:extLst>
          </p:cNvPr>
          <p:cNvSpPr/>
          <p:nvPr/>
        </p:nvSpPr>
        <p:spPr>
          <a:xfrm>
            <a:off x="8804029" y="1080967"/>
            <a:ext cx="1301264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64ADA-4FD8-3A1D-93F7-59564CA83C20}"/>
              </a:ext>
            </a:extLst>
          </p:cNvPr>
          <p:cNvSpPr/>
          <p:nvPr/>
        </p:nvSpPr>
        <p:spPr>
          <a:xfrm>
            <a:off x="1940166" y="2434558"/>
            <a:ext cx="1301264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5C228-4960-AE23-5D91-9A787DF45D5D}"/>
              </a:ext>
            </a:extLst>
          </p:cNvPr>
          <p:cNvSpPr/>
          <p:nvPr/>
        </p:nvSpPr>
        <p:spPr>
          <a:xfrm>
            <a:off x="6025656" y="1080967"/>
            <a:ext cx="1301264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9FED00-BC62-7C92-9C67-E60DDCFC55FE}"/>
              </a:ext>
            </a:extLst>
          </p:cNvPr>
          <p:cNvSpPr/>
          <p:nvPr/>
        </p:nvSpPr>
        <p:spPr>
          <a:xfrm>
            <a:off x="4659919" y="2625971"/>
            <a:ext cx="1301264" cy="1403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CAF4F5-F7EC-75BC-6475-FFA291FE19CB}"/>
              </a:ext>
            </a:extLst>
          </p:cNvPr>
          <p:cNvSpPr/>
          <p:nvPr/>
        </p:nvSpPr>
        <p:spPr>
          <a:xfrm>
            <a:off x="7438285" y="2702173"/>
            <a:ext cx="1301264" cy="132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B66C65-3E11-FD7F-932A-23A404E5B7A6}"/>
              </a:ext>
            </a:extLst>
          </p:cNvPr>
          <p:cNvSpPr/>
          <p:nvPr/>
        </p:nvSpPr>
        <p:spPr>
          <a:xfrm>
            <a:off x="10169759" y="2696309"/>
            <a:ext cx="1301264" cy="1283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8EC7B4-7E62-408F-513A-9D64A3AB1B8D}"/>
              </a:ext>
            </a:extLst>
          </p:cNvPr>
          <p:cNvSpPr/>
          <p:nvPr/>
        </p:nvSpPr>
        <p:spPr>
          <a:xfrm>
            <a:off x="480636" y="4029076"/>
            <a:ext cx="2807686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899902-2488-A64A-3A74-ACEF77EB14DF}"/>
              </a:ext>
            </a:extLst>
          </p:cNvPr>
          <p:cNvSpPr/>
          <p:nvPr/>
        </p:nvSpPr>
        <p:spPr>
          <a:xfrm>
            <a:off x="6054956" y="4047459"/>
            <a:ext cx="1371608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F7E55E-A468-6782-A622-4707856CF2AC}"/>
              </a:ext>
            </a:extLst>
          </p:cNvPr>
          <p:cNvSpPr/>
          <p:nvPr/>
        </p:nvSpPr>
        <p:spPr>
          <a:xfrm>
            <a:off x="8821603" y="4061624"/>
            <a:ext cx="1301264" cy="1283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18AD8-8FAC-ACE4-5F2B-58D8AC7F4DA7}"/>
              </a:ext>
            </a:extLst>
          </p:cNvPr>
          <p:cNvSpPr txBox="1"/>
          <p:nvPr/>
        </p:nvSpPr>
        <p:spPr>
          <a:xfrm>
            <a:off x="678632" y="508439"/>
            <a:ext cx="716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Sampling: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the demographics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971F8-46BB-DE32-510A-DA54E719BB01}"/>
              </a:ext>
            </a:extLst>
          </p:cNvPr>
          <p:cNvSpPr txBox="1"/>
          <p:nvPr/>
        </p:nvSpPr>
        <p:spPr>
          <a:xfrm>
            <a:off x="564987" y="5451618"/>
            <a:ext cx="1079239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</a:rPr>
              <a:t>If the problem is detecting a disease that affects men and women equally.</a:t>
            </a:r>
          </a:p>
        </p:txBody>
      </p:sp>
    </p:spTree>
    <p:extLst>
      <p:ext uri="{BB962C8B-B14F-4D97-AF65-F5344CB8AC3E}">
        <p14:creationId xmlns:p14="http://schemas.microsoft.com/office/powerpoint/2010/main" val="10205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9471E-330A-AA2A-12CA-923DC8C6D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0,988,534 Human Beings Stock Photos, High-Res Pictures, and Images - Getty  Images | Trafficking in human beings">
            <a:extLst>
              <a:ext uri="{FF2B5EF4-FFF2-40B4-BE49-F238E27FC236}">
                <a16:creationId xmlns:a16="http://schemas.microsoft.com/office/drawing/2014/main" id="{15E43E21-252D-4F6F-B93E-75E3DDF52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97"/>
          <a:stretch/>
        </p:blipFill>
        <p:spPr bwMode="auto">
          <a:xfrm>
            <a:off x="281353" y="1080967"/>
            <a:ext cx="11465169" cy="42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D7E455-CFE5-76AB-AB81-04BCE462EA83}"/>
              </a:ext>
            </a:extLst>
          </p:cNvPr>
          <p:cNvSpPr/>
          <p:nvPr/>
        </p:nvSpPr>
        <p:spPr>
          <a:xfrm>
            <a:off x="281353" y="1080967"/>
            <a:ext cx="4337539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CCDC9-5EF6-9D81-F8AB-84F59F8ABEE1}"/>
              </a:ext>
            </a:extLst>
          </p:cNvPr>
          <p:cNvSpPr/>
          <p:nvPr/>
        </p:nvSpPr>
        <p:spPr>
          <a:xfrm>
            <a:off x="8804029" y="1080967"/>
            <a:ext cx="1301264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56C902-C5EE-16C3-B395-603200750AF8}"/>
              </a:ext>
            </a:extLst>
          </p:cNvPr>
          <p:cNvSpPr/>
          <p:nvPr/>
        </p:nvSpPr>
        <p:spPr>
          <a:xfrm>
            <a:off x="1940166" y="2434558"/>
            <a:ext cx="1301264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683913-1AEA-33A7-CDA8-BEE62C978C9F}"/>
              </a:ext>
            </a:extLst>
          </p:cNvPr>
          <p:cNvSpPr/>
          <p:nvPr/>
        </p:nvSpPr>
        <p:spPr>
          <a:xfrm>
            <a:off x="6025656" y="1080967"/>
            <a:ext cx="1301264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6269D1-321F-546A-A3D5-64CC65C8D021}"/>
              </a:ext>
            </a:extLst>
          </p:cNvPr>
          <p:cNvSpPr/>
          <p:nvPr/>
        </p:nvSpPr>
        <p:spPr>
          <a:xfrm>
            <a:off x="4659919" y="2625971"/>
            <a:ext cx="1301264" cy="1403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9B342-72B3-5F55-C0FF-5CFD3E9112E1}"/>
              </a:ext>
            </a:extLst>
          </p:cNvPr>
          <p:cNvSpPr/>
          <p:nvPr/>
        </p:nvSpPr>
        <p:spPr>
          <a:xfrm>
            <a:off x="7438285" y="2702173"/>
            <a:ext cx="1301264" cy="132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24485-E1AE-413D-63CA-E275FFD11E84}"/>
              </a:ext>
            </a:extLst>
          </p:cNvPr>
          <p:cNvSpPr/>
          <p:nvPr/>
        </p:nvSpPr>
        <p:spPr>
          <a:xfrm>
            <a:off x="10169759" y="2696309"/>
            <a:ext cx="1301264" cy="1283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F581CA-652C-C04D-7271-24BBAE9A4F79}"/>
              </a:ext>
            </a:extLst>
          </p:cNvPr>
          <p:cNvSpPr/>
          <p:nvPr/>
        </p:nvSpPr>
        <p:spPr>
          <a:xfrm>
            <a:off x="480636" y="4029076"/>
            <a:ext cx="2807686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0D78A-01D3-3180-E2F7-F9CD0CC2F335}"/>
              </a:ext>
            </a:extLst>
          </p:cNvPr>
          <p:cNvSpPr/>
          <p:nvPr/>
        </p:nvSpPr>
        <p:spPr>
          <a:xfrm>
            <a:off x="6054956" y="4047459"/>
            <a:ext cx="1371608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8A-2A1E-7C36-F9DD-3AEA3C2626B4}"/>
              </a:ext>
            </a:extLst>
          </p:cNvPr>
          <p:cNvSpPr/>
          <p:nvPr/>
        </p:nvSpPr>
        <p:spPr>
          <a:xfrm>
            <a:off x="8821603" y="4061624"/>
            <a:ext cx="1301264" cy="1283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E48FA0-8177-1D94-7A3E-5C3E52486BAD}"/>
              </a:ext>
            </a:extLst>
          </p:cNvPr>
          <p:cNvSpPr txBox="1"/>
          <p:nvPr/>
        </p:nvSpPr>
        <p:spPr>
          <a:xfrm>
            <a:off x="678632" y="508439"/>
            <a:ext cx="716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Sampling: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the demographics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D5B05-04D7-E0D7-6575-77EBDA82AA42}"/>
              </a:ext>
            </a:extLst>
          </p:cNvPr>
          <p:cNvSpPr txBox="1"/>
          <p:nvPr/>
        </p:nvSpPr>
        <p:spPr>
          <a:xfrm>
            <a:off x="564987" y="5451618"/>
            <a:ext cx="1079239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</a:rPr>
              <a:t>Then include men and women in your dataset… </a:t>
            </a:r>
          </a:p>
        </p:txBody>
      </p:sp>
    </p:spTree>
    <p:extLst>
      <p:ext uri="{BB962C8B-B14F-4D97-AF65-F5344CB8AC3E}">
        <p14:creationId xmlns:p14="http://schemas.microsoft.com/office/powerpoint/2010/main" val="160452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AFF9C-68DF-1934-2E7E-8ECB785C2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90,988,534 Human Beings Stock Photos, High-Res Pictures, and Images - Getty  Images | Trafficking in human beings">
            <a:extLst>
              <a:ext uri="{FF2B5EF4-FFF2-40B4-BE49-F238E27FC236}">
                <a16:creationId xmlns:a16="http://schemas.microsoft.com/office/drawing/2014/main" id="{7A52E3C9-0001-D1AF-AF44-57A8D1F06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97"/>
          <a:stretch/>
        </p:blipFill>
        <p:spPr bwMode="auto">
          <a:xfrm>
            <a:off x="281353" y="1080967"/>
            <a:ext cx="11465169" cy="42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E9F6AE-275D-708B-C6F2-1FA980282497}"/>
              </a:ext>
            </a:extLst>
          </p:cNvPr>
          <p:cNvSpPr/>
          <p:nvPr/>
        </p:nvSpPr>
        <p:spPr>
          <a:xfrm>
            <a:off x="3856886" y="-1947283"/>
            <a:ext cx="4337539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F62BE-0DAF-73BF-4926-EA109FFED323}"/>
              </a:ext>
            </a:extLst>
          </p:cNvPr>
          <p:cNvSpPr/>
          <p:nvPr/>
        </p:nvSpPr>
        <p:spPr>
          <a:xfrm>
            <a:off x="13045071" y="1080967"/>
            <a:ext cx="1301264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6AA4E-23D9-E00B-0485-00CD9995FBB1}"/>
              </a:ext>
            </a:extLst>
          </p:cNvPr>
          <p:cNvSpPr/>
          <p:nvPr/>
        </p:nvSpPr>
        <p:spPr>
          <a:xfrm>
            <a:off x="1799490" y="-1738117"/>
            <a:ext cx="1301264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82C739-763D-26BE-3BC0-B4CBDE49A3B1}"/>
              </a:ext>
            </a:extLst>
          </p:cNvPr>
          <p:cNvSpPr/>
          <p:nvPr/>
        </p:nvSpPr>
        <p:spPr>
          <a:xfrm>
            <a:off x="10122867" y="-1830679"/>
            <a:ext cx="1301264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F59A95-0C7F-9B52-D801-7F77D9B09201}"/>
              </a:ext>
            </a:extLst>
          </p:cNvPr>
          <p:cNvSpPr/>
          <p:nvPr/>
        </p:nvSpPr>
        <p:spPr>
          <a:xfrm>
            <a:off x="-2567345" y="4029076"/>
            <a:ext cx="1301264" cy="1403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2E114-8C85-DBC4-ECCE-EF520B8829D7}"/>
              </a:ext>
            </a:extLst>
          </p:cNvPr>
          <p:cNvSpPr/>
          <p:nvPr/>
        </p:nvSpPr>
        <p:spPr>
          <a:xfrm>
            <a:off x="8540254" y="8047896"/>
            <a:ext cx="1301264" cy="1326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CF3BA4-D559-9E12-4066-12F8E4C479C0}"/>
              </a:ext>
            </a:extLst>
          </p:cNvPr>
          <p:cNvSpPr/>
          <p:nvPr/>
        </p:nvSpPr>
        <p:spPr>
          <a:xfrm>
            <a:off x="12930562" y="3590403"/>
            <a:ext cx="1301264" cy="1283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59F6E-CC23-C56E-AF31-710C3A8040FE}"/>
              </a:ext>
            </a:extLst>
          </p:cNvPr>
          <p:cNvSpPr/>
          <p:nvPr/>
        </p:nvSpPr>
        <p:spPr>
          <a:xfrm>
            <a:off x="-3839336" y="1391724"/>
            <a:ext cx="2807686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FC0A9-12A1-92D0-FF48-4F4ACE5B7DB9}"/>
              </a:ext>
            </a:extLst>
          </p:cNvPr>
          <p:cNvSpPr/>
          <p:nvPr/>
        </p:nvSpPr>
        <p:spPr>
          <a:xfrm>
            <a:off x="5070218" y="7275394"/>
            <a:ext cx="1371608" cy="1545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8DBF0F-D315-7DB6-B65F-BE7969D277AC}"/>
              </a:ext>
            </a:extLst>
          </p:cNvPr>
          <p:cNvSpPr/>
          <p:nvPr/>
        </p:nvSpPr>
        <p:spPr>
          <a:xfrm>
            <a:off x="-2435493" y="-1161282"/>
            <a:ext cx="1301264" cy="1283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AD317-1E0E-17D3-80FE-C1617CCADB20}"/>
              </a:ext>
            </a:extLst>
          </p:cNvPr>
          <p:cNvSpPr txBox="1"/>
          <p:nvPr/>
        </p:nvSpPr>
        <p:spPr>
          <a:xfrm>
            <a:off x="678632" y="508439"/>
            <a:ext cx="716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Sampling: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the demographics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198E07-91F9-FE51-CCA8-7A9B4CFD2A54}"/>
              </a:ext>
            </a:extLst>
          </p:cNvPr>
          <p:cNvSpPr txBox="1"/>
          <p:nvPr/>
        </p:nvSpPr>
        <p:spPr>
          <a:xfrm>
            <a:off x="564987" y="5451618"/>
            <a:ext cx="1079239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ill Sans MT" panose="020B0502020104020203" pitchFamily="34" charset="77"/>
              </a:rPr>
              <a:t>Then include men and women in your dataset… </a:t>
            </a:r>
          </a:p>
        </p:txBody>
      </p:sp>
    </p:spTree>
    <p:extLst>
      <p:ext uri="{BB962C8B-B14F-4D97-AF65-F5344CB8AC3E}">
        <p14:creationId xmlns:p14="http://schemas.microsoft.com/office/powerpoint/2010/main" val="189610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954EAF-F3D3-404F-B698-57DF6CA23810}"/>
              </a:ext>
            </a:extLst>
          </p:cNvPr>
          <p:cNvSpPr/>
          <p:nvPr/>
        </p:nvSpPr>
        <p:spPr>
          <a:xfrm rot="5400000">
            <a:off x="9256849" y="4031590"/>
            <a:ext cx="5529773" cy="158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CBA6D-B9B7-BF5B-B540-1E99B252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29" y="1730306"/>
            <a:ext cx="5622870" cy="3341757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3791BD50-9065-CC53-7F9F-04A2D77A3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542" y="1858935"/>
            <a:ext cx="5574193" cy="31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19DD0C-184D-788F-B324-C26440C79D78}"/>
              </a:ext>
            </a:extLst>
          </p:cNvPr>
          <p:cNvSpPr txBox="1"/>
          <p:nvPr/>
        </p:nvSpPr>
        <p:spPr>
          <a:xfrm>
            <a:off x="6447542" y="5776355"/>
            <a:ext cx="4665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s-ES_tradnl" sz="1200" dirty="0" err="1">
                <a:solidFill>
                  <a:schemeClr val="bg1">
                    <a:lumMod val="50000"/>
                  </a:schemeClr>
                </a:solidFill>
              </a:rPr>
              <a:t>www.nytimes.com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/2019/01/31/</a:t>
            </a:r>
            <a:r>
              <a:rPr lang="es-ES_tradnl" sz="1200" dirty="0" err="1">
                <a:solidFill>
                  <a:schemeClr val="bg1">
                    <a:lumMod val="50000"/>
                  </a:schemeClr>
                </a:solidFill>
              </a:rPr>
              <a:t>opinion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_tradnl" sz="1200" dirty="0" err="1">
                <a:solidFill>
                  <a:schemeClr val="bg1">
                    <a:lumMod val="50000"/>
                  </a:schemeClr>
                </a:solidFill>
              </a:rPr>
              <a:t>ai-bias-healthcare.html</a:t>
            </a:r>
            <a:endParaRPr lang="es-ES_trad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B12C1-A702-884E-1F11-8FC988FBA8C5}"/>
              </a:ext>
            </a:extLst>
          </p:cNvPr>
          <p:cNvSpPr txBox="1"/>
          <p:nvPr/>
        </p:nvSpPr>
        <p:spPr>
          <a:xfrm>
            <a:off x="522129" y="5776354"/>
            <a:ext cx="363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s-ES_tradnl" sz="1200" dirty="0" err="1">
                <a:solidFill>
                  <a:schemeClr val="bg1">
                    <a:lumMod val="50000"/>
                  </a:schemeClr>
                </a:solidFill>
              </a:rPr>
              <a:t>www.nature.com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s-ES_tradnl" sz="1200" dirty="0" err="1">
                <a:solidFill>
                  <a:schemeClr val="bg1">
                    <a:lumMod val="50000"/>
                  </a:schemeClr>
                </a:solidFill>
              </a:rPr>
              <a:t>articles</a:t>
            </a:r>
            <a:r>
              <a:rPr lang="es-ES_tradnl" sz="1200" dirty="0">
                <a:solidFill>
                  <a:schemeClr val="bg1">
                    <a:lumMod val="50000"/>
                  </a:schemeClr>
                </a:solidFill>
              </a:rPr>
              <a:t>/d41586-019-03228-6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3B200-BAAA-9809-8062-12451E2EDB55}"/>
              </a:ext>
            </a:extLst>
          </p:cNvPr>
          <p:cNvSpPr txBox="1"/>
          <p:nvPr/>
        </p:nvSpPr>
        <p:spPr>
          <a:xfrm>
            <a:off x="678632" y="508439"/>
            <a:ext cx="716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Sampling: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the demographics</a:t>
            </a:r>
          </a:p>
        </p:txBody>
      </p:sp>
    </p:spTree>
    <p:extLst>
      <p:ext uri="{BB962C8B-B14F-4D97-AF65-F5344CB8AC3E}">
        <p14:creationId xmlns:p14="http://schemas.microsoft.com/office/powerpoint/2010/main" val="277359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39B5E-90CD-499A-12F3-7972CEBE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E79C1A5-B4E8-62A7-0A05-C78E5C107E06}"/>
              </a:ext>
            </a:extLst>
          </p:cNvPr>
          <p:cNvSpPr txBox="1"/>
          <p:nvPr/>
        </p:nvSpPr>
        <p:spPr>
          <a:xfrm>
            <a:off x="678632" y="50843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</a:t>
            </a:r>
          </a:p>
        </p:txBody>
      </p:sp>
    </p:spTree>
    <p:extLst>
      <p:ext uri="{BB962C8B-B14F-4D97-AF65-F5344CB8AC3E}">
        <p14:creationId xmlns:p14="http://schemas.microsoft.com/office/powerpoint/2010/main" val="2922029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562CB0-CF09-C515-EB89-E1254A68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410633" y="3928533"/>
            <a:ext cx="5398232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B0591B-5865-1550-4E21-2C85961A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5939366" y="3859335"/>
            <a:ext cx="5398231" cy="15642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27ED81E-56D0-40FF-358E-F9DB07BFB147}"/>
              </a:ext>
            </a:extLst>
          </p:cNvPr>
          <p:cNvSpPr txBox="1"/>
          <p:nvPr/>
        </p:nvSpPr>
        <p:spPr>
          <a:xfrm>
            <a:off x="678632" y="50843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409F4D-1A7F-0AC9-9721-01D54A87747E}"/>
              </a:ext>
            </a:extLst>
          </p:cNvPr>
          <p:cNvSpPr txBox="1"/>
          <p:nvPr/>
        </p:nvSpPr>
        <p:spPr>
          <a:xfrm>
            <a:off x="318959" y="1417514"/>
            <a:ext cx="250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SELECTION OF PEOPLE</a:t>
            </a:r>
          </a:p>
        </p:txBody>
      </p:sp>
    </p:spTree>
    <p:extLst>
      <p:ext uri="{BB962C8B-B14F-4D97-AF65-F5344CB8AC3E}">
        <p14:creationId xmlns:p14="http://schemas.microsoft.com/office/powerpoint/2010/main" val="323767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007CB17-3A45-3267-9796-4618BA94B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Box 2">
            <a:extLst>
              <a:ext uri="{FF2B5EF4-FFF2-40B4-BE49-F238E27FC236}">
                <a16:creationId xmlns:a16="http://schemas.microsoft.com/office/drawing/2014/main" id="{7329547D-D7E5-8549-49BA-6618BA7D5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9314" y="546588"/>
            <a:ext cx="9098813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Explainability</a:t>
            </a: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Gill Sans MT" panose="020B0502020104020203" pitchFamily="34" charset="77"/>
              </a:rPr>
              <a:t>It is the concept that a machine learning model and its output can be explained in a way that “makes sense” to a human being at an acceptable level.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B4E8A2-6167-F0D8-E244-610E288A24E5}"/>
              </a:ext>
            </a:extLst>
          </p:cNvPr>
          <p:cNvCxnSpPr/>
          <p:nvPr/>
        </p:nvCxnSpPr>
        <p:spPr>
          <a:xfrm>
            <a:off x="7078440" y="3800460"/>
            <a:ext cx="62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7D02ED2-B456-DDDD-864B-CCF527F5873A}"/>
              </a:ext>
            </a:extLst>
          </p:cNvPr>
          <p:cNvSpPr/>
          <p:nvPr/>
        </p:nvSpPr>
        <p:spPr>
          <a:xfrm>
            <a:off x="7767498" y="3627335"/>
            <a:ext cx="111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'Premium’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32B062-2FB6-68CB-06CA-D0454016D13F}"/>
              </a:ext>
            </a:extLst>
          </p:cNvPr>
          <p:cNvGrpSpPr/>
          <p:nvPr/>
        </p:nvGrpSpPr>
        <p:grpSpPr>
          <a:xfrm>
            <a:off x="3435968" y="4571474"/>
            <a:ext cx="5578405" cy="300082"/>
            <a:chOff x="2608519" y="5864032"/>
            <a:chExt cx="7437868" cy="4001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194F8C-BD9A-37F3-9F8D-B0D5EB489C65}"/>
                </a:ext>
              </a:extLst>
            </p:cNvPr>
            <p:cNvSpPr/>
            <p:nvPr/>
          </p:nvSpPr>
          <p:spPr>
            <a:xfrm>
              <a:off x="2608519" y="5864032"/>
              <a:ext cx="1647490" cy="400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21E30C-76B7-93BF-0A30-A15A536AC9AB}"/>
                </a:ext>
              </a:extLst>
            </p:cNvPr>
            <p:cNvSpPr/>
            <p:nvPr/>
          </p:nvSpPr>
          <p:spPr>
            <a:xfrm>
              <a:off x="8470824" y="5864032"/>
              <a:ext cx="1575563" cy="400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B32BDE-F119-A744-3FE7-C72B41E3F412}"/>
              </a:ext>
            </a:extLst>
          </p:cNvPr>
          <p:cNvSpPr/>
          <p:nvPr/>
        </p:nvSpPr>
        <p:spPr>
          <a:xfrm>
            <a:off x="5215731" y="3381300"/>
            <a:ext cx="1864519" cy="876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Trained</a:t>
            </a:r>
          </a:p>
          <a:p>
            <a:pPr algn="ctr"/>
            <a:r>
              <a:rPr lang="en-US" dirty="0">
                <a:latin typeface="Gill Sans MT" panose="020B0502020104020203" pitchFamily="34" charset="77"/>
              </a:rPr>
              <a:t>Model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9EEF14-D75F-3015-9DFC-ADBCF8034C9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589920" y="3819766"/>
            <a:ext cx="62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FFC1044A-6C9A-A46F-4D06-1F304082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3065843" y="3131335"/>
            <a:ext cx="1644660" cy="123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0D4160-4575-18BE-5D67-36BA2BA28C22}"/>
              </a:ext>
            </a:extLst>
          </p:cNvPr>
          <p:cNvSpPr txBox="1"/>
          <p:nvPr/>
        </p:nvSpPr>
        <p:spPr>
          <a:xfrm rot="1338323">
            <a:off x="8383086" y="3077143"/>
            <a:ext cx="7744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Gill Sans MT" panose="020B0502020104020203" pitchFamily="34" charset="77"/>
              </a:rPr>
              <a:t>Why</a:t>
            </a:r>
            <a:r>
              <a:rPr lang="es-ES_tradnl" dirty="0">
                <a:latin typeface="Gill Sans MT" panose="020B0502020104020203" pitchFamily="34" charset="77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040733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9BC2D-A0F6-44FA-ACF3-DD69543FA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1CA020-55CB-948C-C00B-D0BBFE26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410633" y="3928533"/>
            <a:ext cx="5398232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E54DE7-5687-E889-17F1-63733878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5939366" y="3859335"/>
            <a:ext cx="5398231" cy="1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9D4B0-05DB-06A1-7D63-572BA9B18F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19" y="3461175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5AE31-5DB5-33E5-ACAE-9E5875A9B9C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5753" y="3454664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8EB16A-A01E-2D12-5765-C6BD06B04F2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60574" y="3454664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848CCA-BA98-96F3-F3C3-B125AD113F9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61337" y="3454664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E5C13C-6281-A46D-F4BA-4DCDC307269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31141" y="3454664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693B26-DC08-B5F6-0DFF-0ABCA229418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886546" y="3461175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9B78DE-3DA9-600D-F041-9C57799F59C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56350" y="3461175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2EB7EE-A34B-07E0-2783-FCDDAA610BA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661911" y="3464077"/>
            <a:ext cx="36576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08FB62-DAA9-A885-5A26-34CA99F0A64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085377" y="3461175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694FED-ABC5-D504-1718-590BF3389E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8856" y="3461175"/>
            <a:ext cx="375782" cy="365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A08D3A1-33CD-02A2-8183-C11A91A844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9162" y="3461175"/>
            <a:ext cx="370637" cy="365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24BDAF-1184-DC0A-0EE7-7164EBDD4D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0770" y="3461175"/>
            <a:ext cx="371139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A04229-D7B8-D51B-E39B-44696C7447B4}"/>
              </a:ext>
            </a:extLst>
          </p:cNvPr>
          <p:cNvSpPr txBox="1"/>
          <p:nvPr/>
        </p:nvSpPr>
        <p:spPr>
          <a:xfrm>
            <a:off x="678632" y="50843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A4A75-9171-73EE-3575-EC15B366A50B}"/>
              </a:ext>
            </a:extLst>
          </p:cNvPr>
          <p:cNvSpPr txBox="1"/>
          <p:nvPr/>
        </p:nvSpPr>
        <p:spPr>
          <a:xfrm>
            <a:off x="318959" y="1417514"/>
            <a:ext cx="25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SELECTION OF PEOPLE</a:t>
            </a:r>
          </a:p>
          <a:p>
            <a:r>
              <a:rPr lang="es-ES_tradnl" dirty="0"/>
              <a:t>2. ACQUISITION</a:t>
            </a:r>
          </a:p>
        </p:txBody>
      </p:sp>
    </p:spTree>
    <p:extLst>
      <p:ext uri="{BB962C8B-B14F-4D97-AF65-F5344CB8AC3E}">
        <p14:creationId xmlns:p14="http://schemas.microsoft.com/office/powerpoint/2010/main" val="28611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E068A-6B8A-18D8-B803-0C73CE6B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FCFEC-6DBD-4356-E5B1-B00B07BC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410633" y="3928533"/>
            <a:ext cx="5398232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EA9EE-E2D4-FC1F-5274-41CCDCDD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5939366" y="3859335"/>
            <a:ext cx="5398231" cy="1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1BC02-ABD4-3E5D-4A85-92FF1566700E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49219" y="3461175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7898E-E1B7-EC3D-C453-E0E918426BB7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753" y="3454664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8D36C2-F9CA-742A-2CC4-22CB3097367F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0574" y="3454664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D2820-1FA8-0017-6BD0-F3719B0663C8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1337" y="3454664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70CCA1-7437-639C-087A-4ACBBA2A6A56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31141" y="3454664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E74937-68DC-1412-5E85-5181A9A45F22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86546" y="3461175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501CEC-0BB4-375A-C825-3C89C98974A3}"/>
              </a:ext>
            </a:extLst>
          </p:cNvPr>
          <p:cNvPicPr>
            <a:picLocks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6350" y="3461175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E291DA-EF99-025F-88DA-2177A31D5B49}"/>
              </a:ext>
            </a:extLst>
          </p:cNvPr>
          <p:cNvPicPr>
            <a:picLocks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61911" y="3464077"/>
            <a:ext cx="36576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A3E918-6C00-3E75-7698-4C0DCF168F10}"/>
              </a:ext>
            </a:extLst>
          </p:cNvPr>
          <p:cNvPicPr>
            <a:picLocks/>
          </p:cNvPicPr>
          <p:nvPr/>
        </p:nvPicPr>
        <p:blipFill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5377" y="3461175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B554214-25A5-7D46-8D09-EC18610D034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18856" y="3461175"/>
            <a:ext cx="375782" cy="365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A2B1A8-293D-26F2-58DE-8CC29E6F767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89162" y="3461175"/>
            <a:ext cx="370637" cy="365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3380BD-1BDC-CDCE-981C-CD4B5BBA8F7A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90770" y="3461175"/>
            <a:ext cx="371139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C8481-448A-6390-8F9F-5CBF8078F7E3}"/>
              </a:ext>
            </a:extLst>
          </p:cNvPr>
          <p:cNvSpPr txBox="1"/>
          <p:nvPr/>
        </p:nvSpPr>
        <p:spPr>
          <a:xfrm>
            <a:off x="678632" y="50843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EF3DF-A88B-3145-79E1-BDF74C74CB2A}"/>
              </a:ext>
            </a:extLst>
          </p:cNvPr>
          <p:cNvSpPr txBox="1"/>
          <p:nvPr/>
        </p:nvSpPr>
        <p:spPr>
          <a:xfrm>
            <a:off x="318959" y="1417514"/>
            <a:ext cx="25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SELECTION OF PEOPLE</a:t>
            </a:r>
          </a:p>
          <a:p>
            <a:r>
              <a:rPr lang="es-ES_tradnl" dirty="0"/>
              <a:t>2. ACQUISITION</a:t>
            </a:r>
          </a:p>
        </p:txBody>
      </p:sp>
    </p:spTree>
    <p:extLst>
      <p:ext uri="{BB962C8B-B14F-4D97-AF65-F5344CB8AC3E}">
        <p14:creationId xmlns:p14="http://schemas.microsoft.com/office/powerpoint/2010/main" val="3973071146"/>
      </p:ext>
    </p:extLst>
  </p:cSld>
  <p:clrMapOvr>
    <a:masterClrMapping/>
  </p:clrMapOvr>
  <p:transition spd="slow">
    <p:randomBar dir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47A7F-3A95-3BDF-9DA1-59790E4AC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C5BF2-5C97-D0E3-E7E7-DC635621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410633" y="3928533"/>
            <a:ext cx="5398232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A5852-2A11-CE8E-C476-5A71CB94D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5939366" y="3859335"/>
            <a:ext cx="5398231" cy="1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88C735-8054-7AF0-2E86-8E530218A7AB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60975" y="2144150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D559B-7736-8132-EEC4-3DA4684DD962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09947" y="2144150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BFF59D-374D-00A5-AFAC-40D7C47D4107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2263" y="2144150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9B4CB1-4751-8E27-F68C-E9DB718F5436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346472" y="2144150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D0C843-9D41-1529-D1C5-A03E45F14FBC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7202" y="2144150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472BD0-696B-7BFC-16CC-E736752ABC17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45116" y="2144150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BA8EC2-5026-C8D0-B30E-30FA8AC3A9FB}"/>
              </a:ext>
            </a:extLst>
          </p:cNvPr>
          <p:cNvPicPr>
            <a:picLocks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58244" y="2144150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02889E-7C4F-8D0C-7A8C-CCC9EB8BD569}"/>
              </a:ext>
            </a:extLst>
          </p:cNvPr>
          <p:cNvPicPr>
            <a:picLocks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76834" y="2144150"/>
            <a:ext cx="36576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F2B01F-74B2-76DD-5351-910B0B95591D}"/>
              </a:ext>
            </a:extLst>
          </p:cNvPr>
          <p:cNvPicPr>
            <a:picLocks/>
          </p:cNvPicPr>
          <p:nvPr/>
        </p:nvPicPr>
        <p:blipFill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29942" y="2144150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076EB1-1DF2-BED9-9CFF-3C9E1177AE7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73418" y="2144150"/>
            <a:ext cx="375782" cy="365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74627A-8E57-5486-992F-8A8BFF421A6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66466" y="2144150"/>
            <a:ext cx="370637" cy="365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77139F-1EEF-9F8F-E8D4-DE050E7EFBE4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86546" y="2144150"/>
            <a:ext cx="371139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D8F339-E0AB-656B-F194-CFC87CFCC23B}"/>
              </a:ext>
            </a:extLst>
          </p:cNvPr>
          <p:cNvSpPr txBox="1"/>
          <p:nvPr/>
        </p:nvSpPr>
        <p:spPr>
          <a:xfrm>
            <a:off x="678632" y="50843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DB4FC-A54E-B2F0-E858-9D4EB47D6F1D}"/>
              </a:ext>
            </a:extLst>
          </p:cNvPr>
          <p:cNvSpPr txBox="1"/>
          <p:nvPr/>
        </p:nvSpPr>
        <p:spPr>
          <a:xfrm>
            <a:off x="318959" y="1417514"/>
            <a:ext cx="250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SELECTION OF PEOPLE</a:t>
            </a:r>
          </a:p>
          <a:p>
            <a:r>
              <a:rPr lang="es-ES_tradnl" dirty="0"/>
              <a:t>2. ACQUISITION</a:t>
            </a:r>
          </a:p>
          <a:p>
            <a:r>
              <a:rPr lang="es-ES_tradnl" dirty="0"/>
              <a:t>3. RANDOMIZE</a:t>
            </a:r>
          </a:p>
        </p:txBody>
      </p:sp>
    </p:spTree>
    <p:extLst>
      <p:ext uri="{BB962C8B-B14F-4D97-AF65-F5344CB8AC3E}">
        <p14:creationId xmlns:p14="http://schemas.microsoft.com/office/powerpoint/2010/main" val="21136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F02C-F463-BFB6-CA2A-71736305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AEB20-78E2-1231-FA4A-91655C2D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410633" y="3928533"/>
            <a:ext cx="5398232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532BF-A7CF-C8D9-D551-2AA39401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5939366" y="3859335"/>
            <a:ext cx="5398231" cy="1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4D520-E933-BA2E-0498-6692782D7D29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87804" y="2144150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296945-8DC3-4213-3802-4DAA07B0E492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70688" y="2144150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06CA73-0189-5D63-85E3-F875370E45B0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3004" y="2144150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7313F1-3589-9015-C17A-60A21E1EA634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73301" y="2144150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E6DD10-F687-D969-4B22-A975E4374384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47943" y="2144150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2E0C08-5E6A-D409-5465-A3F2B78ED428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1945" y="2144150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0B724F-D157-A7A4-D3A7-C57A0A8AB50A}"/>
              </a:ext>
            </a:extLst>
          </p:cNvPr>
          <p:cNvPicPr>
            <a:picLocks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8985" y="2144150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EB2D0B-408B-7AC4-1E6B-150CFB507FFA}"/>
              </a:ext>
            </a:extLst>
          </p:cNvPr>
          <p:cNvPicPr>
            <a:picLocks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7575" y="2144150"/>
            <a:ext cx="36576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B932A2-0531-AA6E-9733-962021784583}"/>
              </a:ext>
            </a:extLst>
          </p:cNvPr>
          <p:cNvPicPr>
            <a:picLocks/>
          </p:cNvPicPr>
          <p:nvPr/>
        </p:nvPicPr>
        <p:blipFill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90683" y="2144150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41AF72-C6AE-4EED-BE52-77D6A407E3A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00247" y="2144150"/>
            <a:ext cx="375782" cy="365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772C40-8107-A53F-2E39-95FAD7A4D00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27207" y="2144150"/>
            <a:ext cx="370637" cy="365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3BF72B-943B-791E-BECC-F5E7C426B2B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7287" y="2144150"/>
            <a:ext cx="371139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A804E1-31F7-4A75-7864-199702F22AFA}"/>
              </a:ext>
            </a:extLst>
          </p:cNvPr>
          <p:cNvSpPr txBox="1"/>
          <p:nvPr/>
        </p:nvSpPr>
        <p:spPr>
          <a:xfrm>
            <a:off x="678632" y="50843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B407A-A5C5-5787-08C0-AA3E491CFAE6}"/>
              </a:ext>
            </a:extLst>
          </p:cNvPr>
          <p:cNvSpPr txBox="1"/>
          <p:nvPr/>
        </p:nvSpPr>
        <p:spPr>
          <a:xfrm>
            <a:off x="318959" y="1417514"/>
            <a:ext cx="2505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SELECTION OF PEOPLE</a:t>
            </a:r>
          </a:p>
          <a:p>
            <a:r>
              <a:rPr lang="es-ES_tradnl" dirty="0"/>
              <a:t>2. ACQUISITION</a:t>
            </a:r>
          </a:p>
          <a:p>
            <a:r>
              <a:rPr lang="es-ES_tradnl" dirty="0"/>
              <a:t>3. RANDOMIZE</a:t>
            </a:r>
          </a:p>
          <a:p>
            <a:r>
              <a:rPr lang="es-ES_tradnl" dirty="0"/>
              <a:t>4. SPLITTING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F2511-566E-1A5C-70C4-5ABEFEC32E26}"/>
              </a:ext>
            </a:extLst>
          </p:cNvPr>
          <p:cNvSpPr txBox="1"/>
          <p:nvPr/>
        </p:nvSpPr>
        <p:spPr>
          <a:xfrm>
            <a:off x="3501693" y="157089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846F1-3F1B-91C4-2704-6DBDF26934E1}"/>
              </a:ext>
            </a:extLst>
          </p:cNvPr>
          <p:cNvSpPr txBox="1"/>
          <p:nvPr/>
        </p:nvSpPr>
        <p:spPr>
          <a:xfrm>
            <a:off x="7964572" y="1570890"/>
            <a:ext cx="9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601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00E3F-F1A2-6B44-388C-32F928A0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114F19-4430-E541-940B-985FEE2D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410633" y="3928533"/>
            <a:ext cx="5398232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D067D-129B-A295-45D0-1D625A4D01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5939366" y="3859335"/>
            <a:ext cx="5398231" cy="1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95809-83DB-B5D6-A58F-5C4ED5FAEAFB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87804" y="2144150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EE6F52-275E-B07E-E54B-33E9AE95871E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70688" y="2144150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B3EA3D-39F3-C0B3-0AAF-7F244A0B333B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3004" y="2144150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724A1C-A9AB-1059-DCF7-1CBB71B38650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73301" y="2144150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B825EE-764F-26B4-FBE3-BE0CCB7687CC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47943" y="2144150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956FD0-D615-F524-95C4-DF441B3F97D0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1945" y="2144150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69A404-3861-0972-C647-F43534CE4199}"/>
              </a:ext>
            </a:extLst>
          </p:cNvPr>
          <p:cNvPicPr>
            <a:picLocks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8985" y="2144150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3D88DC-303C-BBAC-DC3F-1CEAC991F1AB}"/>
              </a:ext>
            </a:extLst>
          </p:cNvPr>
          <p:cNvPicPr>
            <a:picLocks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7575" y="2144150"/>
            <a:ext cx="36576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FC9BFC-D655-75EB-52F3-52A9F14D2171}"/>
              </a:ext>
            </a:extLst>
          </p:cNvPr>
          <p:cNvPicPr>
            <a:picLocks/>
          </p:cNvPicPr>
          <p:nvPr/>
        </p:nvPicPr>
        <p:blipFill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90683" y="2144150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BAA428-C7A6-2B8D-5634-99836E98816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00247" y="2144150"/>
            <a:ext cx="375782" cy="365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8D4EFE8-1D4A-E273-E14F-29B4575008B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27207" y="2144150"/>
            <a:ext cx="370637" cy="365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FDAAE6-5DD1-F9BB-206C-B08E12212527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7287" y="2144150"/>
            <a:ext cx="371139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67B961-6790-532D-47A4-A4B40B9C5783}"/>
              </a:ext>
            </a:extLst>
          </p:cNvPr>
          <p:cNvSpPr txBox="1"/>
          <p:nvPr/>
        </p:nvSpPr>
        <p:spPr>
          <a:xfrm>
            <a:off x="678632" y="50843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2D85A-3B94-25C6-16F6-C29C169AEDAF}"/>
              </a:ext>
            </a:extLst>
          </p:cNvPr>
          <p:cNvSpPr txBox="1"/>
          <p:nvPr/>
        </p:nvSpPr>
        <p:spPr>
          <a:xfrm>
            <a:off x="318959" y="1417514"/>
            <a:ext cx="2505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SELECTION OF PEOPLE</a:t>
            </a:r>
          </a:p>
          <a:p>
            <a:r>
              <a:rPr lang="es-ES_tradnl" dirty="0"/>
              <a:t>2. ACQUISITION</a:t>
            </a:r>
          </a:p>
          <a:p>
            <a:r>
              <a:rPr lang="es-ES_tradnl" dirty="0"/>
              <a:t>3. RANDOMIZE</a:t>
            </a:r>
          </a:p>
          <a:p>
            <a:r>
              <a:rPr lang="es-ES_tradnl" dirty="0"/>
              <a:t>4. SPLITTING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1139-1D86-2C57-12AC-31513BA63A0D}"/>
              </a:ext>
            </a:extLst>
          </p:cNvPr>
          <p:cNvSpPr txBox="1"/>
          <p:nvPr/>
        </p:nvSpPr>
        <p:spPr>
          <a:xfrm>
            <a:off x="3501693" y="157089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73122F-361D-CD8B-FA1E-B38952E9EB17}"/>
              </a:ext>
            </a:extLst>
          </p:cNvPr>
          <p:cNvSpPr txBox="1"/>
          <p:nvPr/>
        </p:nvSpPr>
        <p:spPr>
          <a:xfrm>
            <a:off x="7964572" y="1570890"/>
            <a:ext cx="9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E9201-1F30-F9FC-4264-E47353A1A9DE}"/>
              </a:ext>
            </a:extLst>
          </p:cNvPr>
          <p:cNvSpPr txBox="1"/>
          <p:nvPr/>
        </p:nvSpPr>
        <p:spPr>
          <a:xfrm>
            <a:off x="7256585" y="3007132"/>
            <a:ext cx="263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TYPICAL ACCURACY &gt; 90%</a:t>
            </a:r>
          </a:p>
        </p:txBody>
      </p:sp>
    </p:spTree>
    <p:extLst>
      <p:ext uri="{BB962C8B-B14F-4D97-AF65-F5344CB8AC3E}">
        <p14:creationId xmlns:p14="http://schemas.microsoft.com/office/powerpoint/2010/main" val="123188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1F22A-8DEC-2BA9-D45D-F800DFD11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364BE-7DCA-2B72-7095-A54541F8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410633" y="3928533"/>
            <a:ext cx="5398232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E91F4B-106F-9A3A-8E47-4FE2DCA3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5939366" y="3859335"/>
            <a:ext cx="5398231" cy="1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91BC6-EB55-35AA-926B-71C22F1534C8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87804" y="2144150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749929-1534-4239-5D53-53E37E73B8B6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70688" y="2144150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4336E7-0BE2-758D-E767-C25BB67BE90E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3004" y="2144150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FC1475-CE4C-22C8-CB89-8DC8142CA1D7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73301" y="2144150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043473-CAAA-2931-B45B-ED408E08C461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47943" y="2144150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8460AE-EA8B-B2B3-6938-78457B23B617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1945" y="2144150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EC23EF-96AD-43A5-7C40-F5D5A9D6CBCC}"/>
              </a:ext>
            </a:extLst>
          </p:cNvPr>
          <p:cNvPicPr>
            <a:picLocks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8985" y="2144150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FC29C4-CB91-EA21-6C1C-DAF7E75FCB55}"/>
              </a:ext>
            </a:extLst>
          </p:cNvPr>
          <p:cNvPicPr>
            <a:picLocks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7575" y="2144150"/>
            <a:ext cx="36576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0B442B-1481-27FA-9329-E7D794AAFA3F}"/>
              </a:ext>
            </a:extLst>
          </p:cNvPr>
          <p:cNvPicPr>
            <a:picLocks/>
          </p:cNvPicPr>
          <p:nvPr/>
        </p:nvPicPr>
        <p:blipFill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90683" y="2144150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DA3D48-C1A7-0C73-5AAE-D3ED70AC2C7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00247" y="2144150"/>
            <a:ext cx="375782" cy="365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3101EC-A29D-CB90-BD8B-DCC894E3EB9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27207" y="2144150"/>
            <a:ext cx="370637" cy="365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BC2D9F-7818-B503-3F35-FAB7E908E3B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7287" y="2144150"/>
            <a:ext cx="371139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F7546E-15CC-5BCE-4356-A37C87193050}"/>
              </a:ext>
            </a:extLst>
          </p:cNvPr>
          <p:cNvSpPr txBox="1"/>
          <p:nvPr/>
        </p:nvSpPr>
        <p:spPr>
          <a:xfrm>
            <a:off x="678632" y="50843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D91E1-16F8-0F6E-6C5E-1638CC2B9BC2}"/>
              </a:ext>
            </a:extLst>
          </p:cNvPr>
          <p:cNvSpPr txBox="1"/>
          <p:nvPr/>
        </p:nvSpPr>
        <p:spPr>
          <a:xfrm>
            <a:off x="318959" y="1417514"/>
            <a:ext cx="2505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SELECTION OF PEOPLE</a:t>
            </a:r>
          </a:p>
          <a:p>
            <a:r>
              <a:rPr lang="es-ES_tradnl" dirty="0"/>
              <a:t>2. ACQUISITION</a:t>
            </a:r>
          </a:p>
          <a:p>
            <a:r>
              <a:rPr lang="es-ES_tradnl" dirty="0"/>
              <a:t>3. RANDOMIZE</a:t>
            </a:r>
          </a:p>
          <a:p>
            <a:r>
              <a:rPr lang="es-ES_tradnl" dirty="0"/>
              <a:t>4. SPLITTING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B3F2BF-5D2B-2115-A3FD-70558609A2D5}"/>
              </a:ext>
            </a:extLst>
          </p:cNvPr>
          <p:cNvGrpSpPr/>
          <p:nvPr/>
        </p:nvGrpSpPr>
        <p:grpSpPr>
          <a:xfrm>
            <a:off x="1266092" y="773722"/>
            <a:ext cx="9284677" cy="5275386"/>
            <a:chOff x="1266092" y="773722"/>
            <a:chExt cx="9284677" cy="527538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5171CE-EB8F-6C83-487A-6D873091810C}"/>
                </a:ext>
              </a:extLst>
            </p:cNvPr>
            <p:cNvCxnSpPr/>
            <p:nvPr/>
          </p:nvCxnSpPr>
          <p:spPr>
            <a:xfrm>
              <a:off x="1266092" y="773723"/>
              <a:ext cx="8909539" cy="5275385"/>
            </a:xfrm>
            <a:prstGeom prst="line">
              <a:avLst/>
            </a:prstGeom>
            <a:ln w="146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3026877-87E9-D07E-48B2-D8805A24B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230" y="773722"/>
              <a:ext cx="8909539" cy="5275385"/>
            </a:xfrm>
            <a:prstGeom prst="line">
              <a:avLst/>
            </a:prstGeom>
            <a:ln w="146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07E22C-AF85-B09E-D2F0-B82EDF9DE6FF}"/>
              </a:ext>
            </a:extLst>
          </p:cNvPr>
          <p:cNvSpPr txBox="1"/>
          <p:nvPr/>
        </p:nvSpPr>
        <p:spPr>
          <a:xfrm>
            <a:off x="3501693" y="157089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TRAINING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6A163-1C6A-F336-B6D5-77CC8228A8F3}"/>
              </a:ext>
            </a:extLst>
          </p:cNvPr>
          <p:cNvSpPr txBox="1"/>
          <p:nvPr/>
        </p:nvSpPr>
        <p:spPr>
          <a:xfrm>
            <a:off x="7964572" y="1570890"/>
            <a:ext cx="9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776A7-657A-C9A7-15ED-1E534E0A5F87}"/>
              </a:ext>
            </a:extLst>
          </p:cNvPr>
          <p:cNvSpPr txBox="1"/>
          <p:nvPr/>
        </p:nvSpPr>
        <p:spPr>
          <a:xfrm>
            <a:off x="7256585" y="3007132"/>
            <a:ext cx="263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TYPICAL ACCURACY &gt; 90%</a:t>
            </a:r>
          </a:p>
        </p:txBody>
      </p:sp>
    </p:spTree>
    <p:extLst>
      <p:ext uri="{BB962C8B-B14F-4D97-AF65-F5344CB8AC3E}">
        <p14:creationId xmlns:p14="http://schemas.microsoft.com/office/powerpoint/2010/main" val="88815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31E52-F8B3-C098-5B4A-BE08EB642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152C89-6C2B-10F5-8FFC-599DF66691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410633" y="3928533"/>
            <a:ext cx="5398232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387B4-3E57-16F1-417D-64894FAA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5939366" y="3859335"/>
            <a:ext cx="5398231" cy="1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5533A8-39B3-069A-F5E7-1C98768C036F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87804" y="2144150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8A8D6-B8A7-9548-3671-D3DCDF71C1AB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70688" y="2144150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788B34-7B89-D8C0-AA0C-8B252722F5AE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3004" y="2144150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8C9936-A049-C312-448B-4C7BA08DE922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73301" y="2144150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7FDE7E-8864-A6A1-B789-5DBFE1739E21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47943" y="2144150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7EDD9C-7708-E958-8E47-2BC9F3612273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1945" y="2144150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79BC7-D64C-AAB2-3F34-40B59F79D9DC}"/>
              </a:ext>
            </a:extLst>
          </p:cNvPr>
          <p:cNvPicPr>
            <a:picLocks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8985" y="2144150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6224CB-A2A7-16F3-F9CA-C3F88BDF2949}"/>
              </a:ext>
            </a:extLst>
          </p:cNvPr>
          <p:cNvPicPr>
            <a:picLocks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7575" y="2144150"/>
            <a:ext cx="36576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D35025-7252-91D5-21AA-97BEF4D70D19}"/>
              </a:ext>
            </a:extLst>
          </p:cNvPr>
          <p:cNvPicPr>
            <a:picLocks/>
          </p:cNvPicPr>
          <p:nvPr/>
        </p:nvPicPr>
        <p:blipFill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90683" y="2144150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53F984-C019-0513-6697-58D2B170466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00247" y="2144150"/>
            <a:ext cx="375782" cy="365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D4DDE1-3F54-3199-D64B-98FAEFE08E4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27207" y="2144150"/>
            <a:ext cx="370637" cy="365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11BF9A-2F3D-8977-FCD8-0AEC206D6D3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7287" y="2144150"/>
            <a:ext cx="371139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051086-6359-47D3-B104-0A1A83D16D20}"/>
              </a:ext>
            </a:extLst>
          </p:cNvPr>
          <p:cNvSpPr txBox="1"/>
          <p:nvPr/>
        </p:nvSpPr>
        <p:spPr>
          <a:xfrm>
            <a:off x="678632" y="508439"/>
            <a:ext cx="900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        </a:t>
            </a:r>
            <a:r>
              <a:rPr lang="en-US" sz="3600" dirty="0">
                <a:solidFill>
                  <a:srgbClr val="FF0000"/>
                </a:solidFill>
                <a:latin typeface="Gill Sans MT" panose="020B0502020104020203" pitchFamily="34" charset="77"/>
              </a:rPr>
              <a:t> WHY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8A2F0-06AF-77D6-F932-EB9FA649F4E8}"/>
              </a:ext>
            </a:extLst>
          </p:cNvPr>
          <p:cNvSpPr txBox="1"/>
          <p:nvPr/>
        </p:nvSpPr>
        <p:spPr>
          <a:xfrm>
            <a:off x="318959" y="1417514"/>
            <a:ext cx="2505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SELECTION OF PEOPLE</a:t>
            </a:r>
          </a:p>
          <a:p>
            <a:r>
              <a:rPr lang="es-ES_tradnl" dirty="0"/>
              <a:t>2. ACQUISITION</a:t>
            </a:r>
          </a:p>
          <a:p>
            <a:r>
              <a:rPr lang="es-ES_tradnl" dirty="0"/>
              <a:t>3. RANDOMIZE</a:t>
            </a:r>
          </a:p>
          <a:p>
            <a:r>
              <a:rPr lang="es-ES_tradnl" dirty="0"/>
              <a:t>4. SPLITTING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3645DC-D00F-DA07-C701-958FD8843E24}"/>
              </a:ext>
            </a:extLst>
          </p:cNvPr>
          <p:cNvGrpSpPr/>
          <p:nvPr/>
        </p:nvGrpSpPr>
        <p:grpSpPr>
          <a:xfrm>
            <a:off x="1219200" y="2509910"/>
            <a:ext cx="6551484" cy="1418623"/>
            <a:chOff x="1219200" y="2509910"/>
            <a:chExt cx="6551484" cy="141862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ACE521-C48C-5651-C5E2-46396FFF7F05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1219200" y="2509910"/>
              <a:ext cx="6551484" cy="141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3B4FAD-0983-DC48-9A58-1C97CC914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9200" y="2509910"/>
              <a:ext cx="1219200" cy="141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E6B89E-9FE7-415E-2498-533A53F9A39D}"/>
              </a:ext>
            </a:extLst>
          </p:cNvPr>
          <p:cNvGrpSpPr/>
          <p:nvPr/>
        </p:nvGrpSpPr>
        <p:grpSpPr>
          <a:xfrm>
            <a:off x="4001865" y="2509910"/>
            <a:ext cx="4752960" cy="1418623"/>
            <a:chOff x="398979" y="2509910"/>
            <a:chExt cx="4752960" cy="141862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A617E65-5A1C-FF76-536A-40D4954206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1219200" y="2509910"/>
              <a:ext cx="3932739" cy="141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842B02-FB1A-EDDD-C45A-4505853FCDDD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 flipV="1">
              <a:off x="398979" y="2509910"/>
              <a:ext cx="820221" cy="141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6628B6-1633-963E-6263-79DD16B06A16}"/>
              </a:ext>
            </a:extLst>
          </p:cNvPr>
          <p:cNvGrpSpPr/>
          <p:nvPr/>
        </p:nvGrpSpPr>
        <p:grpSpPr>
          <a:xfrm>
            <a:off x="6012526" y="2509910"/>
            <a:ext cx="4370121" cy="1395176"/>
            <a:chOff x="-3150921" y="2533357"/>
            <a:chExt cx="4370121" cy="139517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08016D-CAAA-8229-8185-829DCE252147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H="1" flipV="1">
              <a:off x="124691" y="2533357"/>
              <a:ext cx="1094509" cy="1395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2010029-6D4D-D931-AA96-1DB918A54C81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H="1" flipV="1">
              <a:off x="-3150921" y="2533357"/>
              <a:ext cx="4370121" cy="1395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372C8E-C0C1-D9ED-8F26-19DF3F07D5AA}"/>
              </a:ext>
            </a:extLst>
          </p:cNvPr>
          <p:cNvGrpSpPr/>
          <p:nvPr/>
        </p:nvGrpSpPr>
        <p:grpSpPr>
          <a:xfrm>
            <a:off x="1266092" y="773722"/>
            <a:ext cx="9284677" cy="5275386"/>
            <a:chOff x="1266092" y="773722"/>
            <a:chExt cx="9284677" cy="527538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062EEE-6E40-E01E-0941-F5059273157F}"/>
                </a:ext>
              </a:extLst>
            </p:cNvPr>
            <p:cNvCxnSpPr/>
            <p:nvPr/>
          </p:nvCxnSpPr>
          <p:spPr>
            <a:xfrm>
              <a:off x="1266092" y="773723"/>
              <a:ext cx="8909539" cy="5275385"/>
            </a:xfrm>
            <a:prstGeom prst="line">
              <a:avLst/>
            </a:prstGeom>
            <a:ln w="146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7A87FF2-A8DF-21C9-B3B6-3E3196939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230" y="773722"/>
              <a:ext cx="8909539" cy="5275385"/>
            </a:xfrm>
            <a:prstGeom prst="line">
              <a:avLst/>
            </a:prstGeom>
            <a:ln w="146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749E187-DDDB-64FC-6769-BACE6EB5DCBA}"/>
              </a:ext>
            </a:extLst>
          </p:cNvPr>
          <p:cNvSpPr txBox="1"/>
          <p:nvPr/>
        </p:nvSpPr>
        <p:spPr>
          <a:xfrm>
            <a:off x="3501693" y="157089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TRAINING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FB32882-F237-F1EB-CF2B-52D668CE38DC}"/>
              </a:ext>
            </a:extLst>
          </p:cNvPr>
          <p:cNvSpPr txBox="1"/>
          <p:nvPr/>
        </p:nvSpPr>
        <p:spPr>
          <a:xfrm>
            <a:off x="7964572" y="1570890"/>
            <a:ext cx="9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99908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BC832-E765-3998-7D62-A3E1389A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D20CF6-1303-CE12-4137-BC9A1B1346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410633" y="3928533"/>
            <a:ext cx="5398232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91F12-533C-74B3-0B23-262E8BEE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5939366" y="3859335"/>
            <a:ext cx="5398231" cy="1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5FFB7B-02A9-34C5-3241-5B6A0E96BB5B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49219" y="3461175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39A7B-E31D-A742-B0EE-DB86B7C60E10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753" y="3454664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ECAD9-DF92-E822-26AF-D205AB873902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0574" y="3454664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84792F-94A0-F66C-D0C9-0996D992BB7A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61337" y="3454664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70080A-8AD8-E9AA-A3C5-715A4FEF9EA2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31141" y="3454664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B2851D-1951-0AB7-098A-F395672BC1F6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86546" y="3461175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2A0576-757A-FE21-6966-6CECC81938EC}"/>
              </a:ext>
            </a:extLst>
          </p:cNvPr>
          <p:cNvPicPr>
            <a:picLocks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6350" y="3461175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79D40-5988-474E-B46E-6CFB1C419A5D}"/>
              </a:ext>
            </a:extLst>
          </p:cNvPr>
          <p:cNvPicPr>
            <a:picLocks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61911" y="3464077"/>
            <a:ext cx="36576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7654E3-EE74-4CA3-329F-8C81DB377DDA}"/>
              </a:ext>
            </a:extLst>
          </p:cNvPr>
          <p:cNvPicPr>
            <a:picLocks/>
          </p:cNvPicPr>
          <p:nvPr/>
        </p:nvPicPr>
        <p:blipFill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85377" y="3461175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B044C1-192D-557D-ACE5-885EBF1D4C5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18856" y="3461175"/>
            <a:ext cx="375782" cy="365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241E5A-C312-6508-609E-BA43F9ACD55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89162" y="3461175"/>
            <a:ext cx="370637" cy="365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E238087-B534-0EB0-C3A1-12061DC992B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90770" y="3461175"/>
            <a:ext cx="371139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0529-C260-E61A-61B1-E045EAC24CC3}"/>
              </a:ext>
            </a:extLst>
          </p:cNvPr>
          <p:cNvSpPr txBox="1"/>
          <p:nvPr/>
        </p:nvSpPr>
        <p:spPr>
          <a:xfrm>
            <a:off x="678632" y="50843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26C18-4EEE-E845-1C17-4816864C39AE}"/>
              </a:ext>
            </a:extLst>
          </p:cNvPr>
          <p:cNvSpPr txBox="1"/>
          <p:nvPr/>
        </p:nvSpPr>
        <p:spPr>
          <a:xfrm>
            <a:off x="318959" y="1417514"/>
            <a:ext cx="250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SELECTION OF PEOPLE</a:t>
            </a:r>
          </a:p>
          <a:p>
            <a:r>
              <a:rPr lang="es-ES_tradnl" dirty="0"/>
              <a:t>2. ACQUISITION</a:t>
            </a:r>
          </a:p>
        </p:txBody>
      </p:sp>
    </p:spTree>
    <p:extLst>
      <p:ext uri="{BB962C8B-B14F-4D97-AF65-F5344CB8AC3E}">
        <p14:creationId xmlns:p14="http://schemas.microsoft.com/office/powerpoint/2010/main" val="221986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50F80-3962-A0E3-02E5-D3E32FEC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38586F-0BB3-5B9A-DCA9-1DC6CE9D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410633" y="3928533"/>
            <a:ext cx="5398232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2DE26-6BA8-B60B-A52D-73BB72894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5939366" y="3859335"/>
            <a:ext cx="5398231" cy="1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722D2-00CA-A8E7-F8C4-A417B1D9119A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52897" y="2296597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6AFE28-2339-4648-2CD7-B39BB9A4CD04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29431" y="2290086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6DE385-3AD1-2FE3-A089-32C5383A2ACF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7758" y="2290086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71A01-8C79-94B4-C5FD-DCC05ECD8239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35275" y="2297211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1EA95E-A392-20C4-1F87-975EC4994465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05079" y="2297211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2B2113-E182-5760-81EB-017DB293E6F6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26932" y="2290086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10BA2E-6AB8-3EAF-3C7A-F5CFE18873CF}"/>
              </a:ext>
            </a:extLst>
          </p:cNvPr>
          <p:cNvPicPr>
            <a:picLocks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96736" y="2290086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509A85-1D65-FE81-C87B-B173E937EF4A}"/>
              </a:ext>
            </a:extLst>
          </p:cNvPr>
          <p:cNvPicPr>
            <a:picLocks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79125" y="2290086"/>
            <a:ext cx="36576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08089D-FBB4-8A7D-651C-9B0427048F30}"/>
              </a:ext>
            </a:extLst>
          </p:cNvPr>
          <p:cNvPicPr>
            <a:picLocks/>
          </p:cNvPicPr>
          <p:nvPr/>
        </p:nvPicPr>
        <p:blipFill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502591" y="2287184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946E44-F91C-D35D-B240-BF4AF785F01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93181" y="2296597"/>
            <a:ext cx="375782" cy="365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925630-69EA-83AD-1F3A-C067FCE42A7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63487" y="2296597"/>
            <a:ext cx="370637" cy="365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20FD7C-7C13-4FBC-0571-C260FA1E5612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97954" y="2296597"/>
            <a:ext cx="371139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CC00B6-70A4-FD7E-C60F-78198F5F68DD}"/>
              </a:ext>
            </a:extLst>
          </p:cNvPr>
          <p:cNvSpPr txBox="1"/>
          <p:nvPr/>
        </p:nvSpPr>
        <p:spPr>
          <a:xfrm>
            <a:off x="678632" y="50843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E1C08-DF2B-952C-A549-01AD56D84F08}"/>
              </a:ext>
            </a:extLst>
          </p:cNvPr>
          <p:cNvSpPr txBox="1"/>
          <p:nvPr/>
        </p:nvSpPr>
        <p:spPr>
          <a:xfrm>
            <a:off x="318959" y="1417514"/>
            <a:ext cx="2848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SELECTION OF PEOPLE</a:t>
            </a:r>
          </a:p>
          <a:p>
            <a:r>
              <a:rPr lang="es-ES_tradnl" dirty="0"/>
              <a:t>2. ACQUISITION</a:t>
            </a:r>
          </a:p>
          <a:p>
            <a:r>
              <a:rPr lang="es-ES_tradnl" dirty="0"/>
              <a:t>3. RANDOMIZE PER SUBJECT</a:t>
            </a:r>
          </a:p>
        </p:txBody>
      </p:sp>
    </p:spTree>
    <p:extLst>
      <p:ext uri="{BB962C8B-B14F-4D97-AF65-F5344CB8AC3E}">
        <p14:creationId xmlns:p14="http://schemas.microsoft.com/office/powerpoint/2010/main" val="1213515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61F89-FE5D-4219-032D-79CD5621C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F6AC2F-811A-37E7-64B8-EF1BCD40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410633" y="3928533"/>
            <a:ext cx="5398232" cy="15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5DF28-9A31-7051-A389-D15357BE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5939366" y="3859335"/>
            <a:ext cx="5398231" cy="1564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99DE2-9385-774D-164D-DA5367420A36}"/>
              </a:ext>
            </a:extLst>
          </p:cNvPr>
          <p:cNvPicPr>
            <a:picLocks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79726" y="2296597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ECEA27-4E26-7FE3-3F8A-C6DA3222AA2A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56260" y="2290086"/>
            <a:ext cx="365760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064F1A-94A1-92FB-B530-F8556C0216A7}"/>
              </a:ext>
            </a:extLst>
          </p:cNvPr>
          <p:cNvPicPr>
            <a:picLocks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6406" y="2290086"/>
            <a:ext cx="365760" cy="36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53405-FA4A-ACD5-3CFC-7B3CC36B8F61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3923" y="2297211"/>
            <a:ext cx="365760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9F7247-EA94-0050-4DA9-B0968DCE4E79}"/>
              </a:ext>
            </a:extLst>
          </p:cNvPr>
          <p:cNvPicPr>
            <a:picLocks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23727" y="2297211"/>
            <a:ext cx="365760" cy="36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F409BA-0891-63F7-9380-89073F97B8DC}"/>
              </a:ext>
            </a:extLst>
          </p:cNvPr>
          <p:cNvPicPr>
            <a:picLocks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5580" y="2290086"/>
            <a:ext cx="36576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BD01B0-ED77-1D4D-4EF0-8DE12375EB0C}"/>
              </a:ext>
            </a:extLst>
          </p:cNvPr>
          <p:cNvPicPr>
            <a:picLocks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5384" y="2290086"/>
            <a:ext cx="365760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D5A67B-CCB5-21C7-2227-CD7AE7A5D67A}"/>
              </a:ext>
            </a:extLst>
          </p:cNvPr>
          <p:cNvPicPr>
            <a:picLocks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05954" y="2290086"/>
            <a:ext cx="365760" cy="3657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7BC093-5EE1-C96D-2F89-3FC068240083}"/>
              </a:ext>
            </a:extLst>
          </p:cNvPr>
          <p:cNvPicPr>
            <a:picLocks/>
          </p:cNvPicPr>
          <p:nvPr/>
        </p:nvPicPr>
        <p:blipFill>
          <a:blip r:embed="rId11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29420" y="2287184"/>
            <a:ext cx="365760" cy="3657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4880FF-3509-79E6-BDC5-F237A52772F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11829" y="2296597"/>
            <a:ext cx="375782" cy="3657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494FBB-260A-FFAF-4987-50E0A5AF3194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82135" y="2296597"/>
            <a:ext cx="370637" cy="365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91A5EE-8D31-5B06-0A79-FD593F3FED9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16602" y="2296597"/>
            <a:ext cx="371139" cy="365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732E64-9E94-ECCF-D992-846DE5588F12}"/>
              </a:ext>
            </a:extLst>
          </p:cNvPr>
          <p:cNvSpPr txBox="1"/>
          <p:nvPr/>
        </p:nvSpPr>
        <p:spPr>
          <a:xfrm>
            <a:off x="678632" y="508439"/>
            <a:ext cx="653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Splitting: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Consider disjunct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F2432-DCFB-25FA-4686-53850D1652F7}"/>
              </a:ext>
            </a:extLst>
          </p:cNvPr>
          <p:cNvSpPr txBox="1"/>
          <p:nvPr/>
        </p:nvSpPr>
        <p:spPr>
          <a:xfrm>
            <a:off x="318959" y="1417514"/>
            <a:ext cx="2848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1. SELECTION OF PEOPLE</a:t>
            </a:r>
          </a:p>
          <a:p>
            <a:r>
              <a:rPr lang="es-ES_tradnl" dirty="0"/>
              <a:t>2. ACQUISITION</a:t>
            </a:r>
          </a:p>
          <a:p>
            <a:r>
              <a:rPr lang="es-ES_tradnl" dirty="0"/>
              <a:t>3. RANDOMIZE PER SUBJECT</a:t>
            </a:r>
          </a:p>
          <a:p>
            <a:r>
              <a:rPr lang="es-ES_tradnl" dirty="0"/>
              <a:t>4. SPLITTING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C3FEF-4671-8185-131F-5254C097FC49}"/>
              </a:ext>
            </a:extLst>
          </p:cNvPr>
          <p:cNvSpPr txBox="1"/>
          <p:nvPr/>
        </p:nvSpPr>
        <p:spPr>
          <a:xfrm>
            <a:off x="4556769" y="175846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B9E8F-20B4-B4E5-003E-AA508D614C60}"/>
              </a:ext>
            </a:extLst>
          </p:cNvPr>
          <p:cNvSpPr txBox="1"/>
          <p:nvPr/>
        </p:nvSpPr>
        <p:spPr>
          <a:xfrm>
            <a:off x="8199033" y="1758463"/>
            <a:ext cx="9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TESTING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E5C9AD-D1DD-73B6-F6D1-EAA69D9D3104}"/>
              </a:ext>
            </a:extLst>
          </p:cNvPr>
          <p:cNvGrpSpPr/>
          <p:nvPr/>
        </p:nvGrpSpPr>
        <p:grpSpPr>
          <a:xfrm>
            <a:off x="4075280" y="590090"/>
            <a:ext cx="4947984" cy="5460050"/>
            <a:chOff x="4075280" y="590090"/>
            <a:chExt cx="4947984" cy="54600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654595-932D-2FE9-65E1-F27B1AD4D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5280" y="590090"/>
              <a:ext cx="4947984" cy="45924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22AD25-F749-663F-C9A6-75D232FD59DB}"/>
                </a:ext>
              </a:extLst>
            </p:cNvPr>
            <p:cNvSpPr txBox="1"/>
            <p:nvPr/>
          </p:nvSpPr>
          <p:spPr>
            <a:xfrm>
              <a:off x="5613962" y="5342254"/>
              <a:ext cx="8114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4000" b="1" dirty="0">
                  <a:solidFill>
                    <a:srgbClr val="00B050"/>
                  </a:solidFill>
                </a:rPr>
                <a:t>OK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F83F663-89F3-CF67-A1D4-02D3F13A68FB}"/>
              </a:ext>
            </a:extLst>
          </p:cNvPr>
          <p:cNvSpPr txBox="1"/>
          <p:nvPr/>
        </p:nvSpPr>
        <p:spPr>
          <a:xfrm>
            <a:off x="7437695" y="3111502"/>
            <a:ext cx="268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TYPICAL ACCURACY  &lt; 80%</a:t>
            </a:r>
          </a:p>
        </p:txBody>
      </p:sp>
    </p:spTree>
    <p:extLst>
      <p:ext uri="{BB962C8B-B14F-4D97-AF65-F5344CB8AC3E}">
        <p14:creationId xmlns:p14="http://schemas.microsoft.com/office/powerpoint/2010/main" val="16923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50FD34D-07C5-761B-3258-86995FEC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Box 2">
            <a:extLst>
              <a:ext uri="{FF2B5EF4-FFF2-40B4-BE49-F238E27FC236}">
                <a16:creationId xmlns:a16="http://schemas.microsoft.com/office/drawing/2014/main" id="{620F753C-15E5-0761-988F-DC25013C6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9314" y="546588"/>
            <a:ext cx="9098813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Explainability</a:t>
            </a: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Gill Sans MT" panose="020B0502020104020203" pitchFamily="34" charset="77"/>
              </a:rPr>
              <a:t>It is the concept that a machine learning model and its output can be explained in a way that “makes sense” to a human being at an acceptable level.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4EC9B2-C948-6300-5979-38BE96F8FD11}"/>
              </a:ext>
            </a:extLst>
          </p:cNvPr>
          <p:cNvCxnSpPr/>
          <p:nvPr/>
        </p:nvCxnSpPr>
        <p:spPr>
          <a:xfrm>
            <a:off x="7078440" y="3800460"/>
            <a:ext cx="62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3115795-F4AC-1CC1-45C5-9BA5A5150EEE}"/>
              </a:ext>
            </a:extLst>
          </p:cNvPr>
          <p:cNvSpPr/>
          <p:nvPr/>
        </p:nvSpPr>
        <p:spPr>
          <a:xfrm>
            <a:off x="7767498" y="3627335"/>
            <a:ext cx="111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77"/>
              </a:rPr>
              <a:t>'Premium’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00221D-A17D-13B8-1E26-7C520A5AD523}"/>
              </a:ext>
            </a:extLst>
          </p:cNvPr>
          <p:cNvGrpSpPr/>
          <p:nvPr/>
        </p:nvGrpSpPr>
        <p:grpSpPr>
          <a:xfrm>
            <a:off x="3435968" y="4571474"/>
            <a:ext cx="5578405" cy="300082"/>
            <a:chOff x="2608519" y="5864032"/>
            <a:chExt cx="7437868" cy="4001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5593FB-DCBA-946B-6838-533EB752C403}"/>
                </a:ext>
              </a:extLst>
            </p:cNvPr>
            <p:cNvSpPr/>
            <p:nvPr/>
          </p:nvSpPr>
          <p:spPr>
            <a:xfrm>
              <a:off x="2608519" y="5864032"/>
              <a:ext cx="1647490" cy="400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D52F9F2-8159-AB26-BAC3-32573E392CBD}"/>
                </a:ext>
              </a:extLst>
            </p:cNvPr>
            <p:cNvSpPr/>
            <p:nvPr/>
          </p:nvSpPr>
          <p:spPr>
            <a:xfrm>
              <a:off x="8470824" y="5864032"/>
              <a:ext cx="1575563" cy="400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sz="135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0A7783-B9C0-EADA-672D-00F0B117BCD7}"/>
              </a:ext>
            </a:extLst>
          </p:cNvPr>
          <p:cNvCxnSpPr>
            <a:cxnSpLocks/>
          </p:cNvCxnSpPr>
          <p:nvPr/>
        </p:nvCxnSpPr>
        <p:spPr>
          <a:xfrm>
            <a:off x="4589920" y="3819766"/>
            <a:ext cx="62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E56A621A-F05D-674F-2B22-18AD1F7F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3065843" y="3131335"/>
            <a:ext cx="1644660" cy="123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F5163-F29D-203D-D440-3A7F8803593A}"/>
              </a:ext>
            </a:extLst>
          </p:cNvPr>
          <p:cNvSpPr txBox="1"/>
          <p:nvPr/>
        </p:nvSpPr>
        <p:spPr>
          <a:xfrm rot="1338323">
            <a:off x="8383086" y="3077143"/>
            <a:ext cx="7744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Gill Sans MT" panose="020B0502020104020203" pitchFamily="34" charset="77"/>
              </a:rPr>
              <a:t>Why</a:t>
            </a:r>
            <a:r>
              <a:rPr lang="es-ES_tradnl" dirty="0">
                <a:latin typeface="Gill Sans MT" panose="020B0502020104020203" pitchFamily="34" charset="77"/>
              </a:rPr>
              <a:t>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B7AF6-A9EB-E25C-590A-CB0A957DD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33781">
            <a:off x="5229041" y="3261809"/>
            <a:ext cx="2537187" cy="938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F4B31-B890-4F56-C26F-390AFBA7EEA7}"/>
              </a:ext>
            </a:extLst>
          </p:cNvPr>
          <p:cNvSpPr txBox="1"/>
          <p:nvPr/>
        </p:nvSpPr>
        <p:spPr>
          <a:xfrm>
            <a:off x="6096000" y="3062524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64456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79BC8-CBDE-A412-8D5F-9A39BF3D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5932AC-1DB2-1A0B-6129-1C4F88083847}"/>
              </a:ext>
            </a:extLst>
          </p:cNvPr>
          <p:cNvSpPr txBox="1"/>
          <p:nvPr/>
        </p:nvSpPr>
        <p:spPr>
          <a:xfrm>
            <a:off x="678632" y="508439"/>
            <a:ext cx="6373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Generalization: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Be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2393531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DE4C8B6-BEF3-4C41-A127-4A2E7507B6C1}"/>
              </a:ext>
            </a:extLst>
          </p:cNvPr>
          <p:cNvGrpSpPr/>
          <p:nvPr/>
        </p:nvGrpSpPr>
        <p:grpSpPr>
          <a:xfrm>
            <a:off x="-1" y="1342060"/>
            <a:ext cx="12210077" cy="4922598"/>
            <a:chOff x="-1" y="1342060"/>
            <a:chExt cx="12210077" cy="49225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FBC622-5117-ED42-8CF0-875550187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42060"/>
              <a:ext cx="12192000" cy="461596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C8CBE7-FEBE-164F-8C3F-05A37BE79994}"/>
                </a:ext>
              </a:extLst>
            </p:cNvPr>
            <p:cNvSpPr txBox="1"/>
            <p:nvPr/>
          </p:nvSpPr>
          <p:spPr>
            <a:xfrm>
              <a:off x="241740" y="136689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Gill Sans MT" panose="020B0502020104020203" pitchFamily="34" charset="77"/>
                </a:rPr>
                <a:t>Classes →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CE665E-611F-3947-A7E6-7A5DEF46666E}"/>
                </a:ext>
              </a:extLst>
            </p:cNvPr>
            <p:cNvSpPr/>
            <p:nvPr/>
          </p:nvSpPr>
          <p:spPr>
            <a:xfrm>
              <a:off x="441434" y="1965756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293475-5524-BE4A-B57A-645C4D181B26}"/>
                </a:ext>
              </a:extLst>
            </p:cNvPr>
            <p:cNvSpPr/>
            <p:nvPr/>
          </p:nvSpPr>
          <p:spPr>
            <a:xfrm>
              <a:off x="4708634" y="1916311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81A046-48D5-CA4D-AFD1-C53FCD5BACE3}"/>
                </a:ext>
              </a:extLst>
            </p:cNvPr>
            <p:cNvSpPr/>
            <p:nvPr/>
          </p:nvSpPr>
          <p:spPr>
            <a:xfrm>
              <a:off x="8815195" y="1965755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CE1DD24-B81D-9246-A683-0756FA4B737A}"/>
                </a:ext>
              </a:extLst>
            </p:cNvPr>
            <p:cNvSpPr/>
            <p:nvPr/>
          </p:nvSpPr>
          <p:spPr>
            <a:xfrm>
              <a:off x="-1" y="5563976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89903E-E844-EC4B-9917-F7D0249F8F69}"/>
                </a:ext>
              </a:extLst>
            </p:cNvPr>
            <p:cNvSpPr/>
            <p:nvPr/>
          </p:nvSpPr>
          <p:spPr>
            <a:xfrm>
              <a:off x="4331766" y="5551619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981B7F-BA8F-4741-8F62-4EDCCC0AAC8D}"/>
                </a:ext>
              </a:extLst>
            </p:cNvPr>
            <p:cNvSpPr/>
            <p:nvPr/>
          </p:nvSpPr>
          <p:spPr>
            <a:xfrm>
              <a:off x="8361405" y="5546746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38042C-CC37-C140-84F0-BE0D8A20ADDA}"/>
                </a:ext>
              </a:extLst>
            </p:cNvPr>
            <p:cNvCxnSpPr/>
            <p:nvPr/>
          </p:nvCxnSpPr>
          <p:spPr>
            <a:xfrm>
              <a:off x="0" y="6082547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3505C4-9936-E94B-B6E0-423805DDD0AF}"/>
                </a:ext>
              </a:extLst>
            </p:cNvPr>
            <p:cNvSpPr txBox="1"/>
            <p:nvPr/>
          </p:nvSpPr>
          <p:spPr>
            <a:xfrm>
              <a:off x="1773270" y="5968423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C13EE0-A9A6-994F-AD10-12929D2AD45C}"/>
                </a:ext>
              </a:extLst>
            </p:cNvPr>
            <p:cNvCxnSpPr/>
            <p:nvPr/>
          </p:nvCxnSpPr>
          <p:spPr>
            <a:xfrm>
              <a:off x="4331767" y="6082828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A6FF9E-E997-3242-B94B-5D1A31FA2616}"/>
                </a:ext>
              </a:extLst>
            </p:cNvPr>
            <p:cNvSpPr txBox="1"/>
            <p:nvPr/>
          </p:nvSpPr>
          <p:spPr>
            <a:xfrm>
              <a:off x="6105037" y="5968704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3D4515-EB65-9742-841B-C953392B6905}"/>
                </a:ext>
              </a:extLst>
            </p:cNvPr>
            <p:cNvCxnSpPr/>
            <p:nvPr/>
          </p:nvCxnSpPr>
          <p:spPr>
            <a:xfrm>
              <a:off x="8379482" y="6101783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70280C-C71A-D04F-87EE-276D363164DF}"/>
                </a:ext>
              </a:extLst>
            </p:cNvPr>
            <p:cNvSpPr txBox="1"/>
            <p:nvPr/>
          </p:nvSpPr>
          <p:spPr>
            <a:xfrm>
              <a:off x="10152752" y="5987659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3A8202-43A3-1B41-8533-00E8C4CEE7A1}"/>
                </a:ext>
              </a:extLst>
            </p:cNvPr>
            <p:cNvSpPr txBox="1"/>
            <p:nvPr/>
          </p:nvSpPr>
          <p:spPr>
            <a:xfrm>
              <a:off x="887703" y="213288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60C162-5AF0-D847-89A3-7B756C5F3797}"/>
                </a:ext>
              </a:extLst>
            </p:cNvPr>
            <p:cNvSpPr txBox="1"/>
            <p:nvPr/>
          </p:nvSpPr>
          <p:spPr>
            <a:xfrm>
              <a:off x="990675" y="26930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CA50ED-3DF6-334A-8A56-74FD6B6A841D}"/>
                </a:ext>
              </a:extLst>
            </p:cNvPr>
            <p:cNvSpPr txBox="1"/>
            <p:nvPr/>
          </p:nvSpPr>
          <p:spPr>
            <a:xfrm>
              <a:off x="1464355" y="4649554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F060B2-FBA8-1247-AD8E-1AB6A26855B4}"/>
                </a:ext>
              </a:extLst>
            </p:cNvPr>
            <p:cNvSpPr txBox="1"/>
            <p:nvPr/>
          </p:nvSpPr>
          <p:spPr>
            <a:xfrm>
              <a:off x="661157" y="296903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A978C6-94DB-9440-BC87-480828D72F07}"/>
                </a:ext>
              </a:extLst>
            </p:cNvPr>
            <p:cNvSpPr txBox="1"/>
            <p:nvPr/>
          </p:nvSpPr>
          <p:spPr>
            <a:xfrm>
              <a:off x="1295475" y="34179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4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602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5094C6-91E6-354B-88C5-1D3AA86A1A73}"/>
              </a:ext>
            </a:extLst>
          </p:cNvPr>
          <p:cNvSpPr txBox="1"/>
          <p:nvPr/>
        </p:nvSpPr>
        <p:spPr>
          <a:xfrm>
            <a:off x="6581614" y="148927"/>
            <a:ext cx="5210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COVID Detection with Rx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9844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A7A77-5E17-4D5E-315D-5DE14879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62F6C6-7652-5648-00B4-F92CAF5660B9}"/>
              </a:ext>
            </a:extLst>
          </p:cNvPr>
          <p:cNvSpPr/>
          <p:nvPr/>
        </p:nvSpPr>
        <p:spPr>
          <a:xfrm>
            <a:off x="398585" y="2110157"/>
            <a:ext cx="3001107" cy="35403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3DADA-A325-0460-C5C6-0E68496B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678632" y="2603970"/>
            <a:ext cx="2449798" cy="686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B7D68E-0B53-9EFE-4362-F438A7B3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678632" y="3537492"/>
            <a:ext cx="2449798" cy="7098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C4D6E1-3F8A-85A0-5C5F-492A16CDB876}"/>
              </a:ext>
            </a:extLst>
          </p:cNvPr>
          <p:cNvSpPr txBox="1"/>
          <p:nvPr/>
        </p:nvSpPr>
        <p:spPr>
          <a:xfrm>
            <a:off x="678632" y="508439"/>
            <a:ext cx="6373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Generalization: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Be representative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38E7C-3466-82C8-1672-19ED2F97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 flipH="1">
            <a:off x="608294" y="4494733"/>
            <a:ext cx="2449798" cy="686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EA6D7-F054-DB66-10C2-9A51B9262224}"/>
              </a:ext>
            </a:extLst>
          </p:cNvPr>
          <p:cNvSpPr txBox="1"/>
          <p:nvPr/>
        </p:nvSpPr>
        <p:spPr>
          <a:xfrm>
            <a:off x="1312985" y="1547449"/>
            <a:ext cx="127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HOSPITAL 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021CC5D-A9EC-8819-10C8-E771B5C33706}"/>
              </a:ext>
            </a:extLst>
          </p:cNvPr>
          <p:cNvSpPr/>
          <p:nvPr/>
        </p:nvSpPr>
        <p:spPr>
          <a:xfrm>
            <a:off x="7819294" y="2110157"/>
            <a:ext cx="3001107" cy="35403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85420C-36F6-1ABC-9E16-340FB363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 flipH="1">
            <a:off x="8099340" y="2589298"/>
            <a:ext cx="2375067" cy="6861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D428DA-5DCD-5947-2A89-B835F4CFCB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8099341" y="3537492"/>
            <a:ext cx="2449798" cy="7098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CF74D1-4251-1B94-012C-FD22171083AF}"/>
              </a:ext>
            </a:extLst>
          </p:cNvPr>
          <p:cNvSpPr txBox="1"/>
          <p:nvPr/>
        </p:nvSpPr>
        <p:spPr>
          <a:xfrm>
            <a:off x="8733694" y="1547449"/>
            <a:ext cx="127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HOSPITAL B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359C5B-E3CF-A721-B34C-BF5E09E3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 flipH="1">
            <a:off x="8024610" y="4440734"/>
            <a:ext cx="2449798" cy="709866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DA0B30B-E1DE-7CC9-09D1-C1A326BBFE57}"/>
              </a:ext>
            </a:extLst>
          </p:cNvPr>
          <p:cNvSpPr/>
          <p:nvPr/>
        </p:nvSpPr>
        <p:spPr>
          <a:xfrm>
            <a:off x="4366847" y="3643617"/>
            <a:ext cx="2485292" cy="1189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/>
              <a:t>TRAINING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8CE3F4-2466-48A7-8B93-69172B10B386}"/>
              </a:ext>
            </a:extLst>
          </p:cNvPr>
          <p:cNvSpPr txBox="1"/>
          <p:nvPr/>
        </p:nvSpPr>
        <p:spPr>
          <a:xfrm>
            <a:off x="5166102" y="565885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MODEL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D446C7-217B-FF8C-4736-2839955D411C}"/>
              </a:ext>
            </a:extLst>
          </p:cNvPr>
          <p:cNvCxnSpPr>
            <a:stCxn id="27" idx="2"/>
          </p:cNvCxnSpPr>
          <p:nvPr/>
        </p:nvCxnSpPr>
        <p:spPr>
          <a:xfrm>
            <a:off x="5609493" y="4833509"/>
            <a:ext cx="0" cy="54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FCCE71C-3656-ED80-3321-5290FEC6A8AD}"/>
              </a:ext>
            </a:extLst>
          </p:cNvPr>
          <p:cNvCxnSpPr>
            <a:stCxn id="5" idx="3"/>
            <a:endCxn id="27" idx="0"/>
          </p:cNvCxnSpPr>
          <p:nvPr/>
        </p:nvCxnSpPr>
        <p:spPr>
          <a:xfrm>
            <a:off x="3128430" y="2947044"/>
            <a:ext cx="2481063" cy="6965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15D4FF-7A55-BCB5-E721-698C9291D2C6}"/>
              </a:ext>
            </a:extLst>
          </p:cNvPr>
          <p:cNvGrpSpPr/>
          <p:nvPr/>
        </p:nvGrpSpPr>
        <p:grpSpPr>
          <a:xfrm>
            <a:off x="1266092" y="773722"/>
            <a:ext cx="9284677" cy="5275386"/>
            <a:chOff x="1266092" y="773722"/>
            <a:chExt cx="9284677" cy="527538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2D7DE4B-16AF-D8A8-8247-F67EEE5CA9D6}"/>
                </a:ext>
              </a:extLst>
            </p:cNvPr>
            <p:cNvCxnSpPr/>
            <p:nvPr/>
          </p:nvCxnSpPr>
          <p:spPr>
            <a:xfrm>
              <a:off x="1266092" y="773723"/>
              <a:ext cx="8909539" cy="5275385"/>
            </a:xfrm>
            <a:prstGeom prst="line">
              <a:avLst/>
            </a:prstGeom>
            <a:ln w="146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B8970C-64E2-8D8A-4441-9EB55B4B28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1230" y="773722"/>
              <a:ext cx="8909539" cy="5275385"/>
            </a:xfrm>
            <a:prstGeom prst="line">
              <a:avLst/>
            </a:prstGeom>
            <a:ln w="146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04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22BB5-7DA3-6D1E-38E5-353591143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53EE4F1-C31D-8ED9-DC1B-8B58F499597E}"/>
              </a:ext>
            </a:extLst>
          </p:cNvPr>
          <p:cNvSpPr/>
          <p:nvPr/>
        </p:nvSpPr>
        <p:spPr>
          <a:xfrm>
            <a:off x="398585" y="2110157"/>
            <a:ext cx="3001107" cy="35403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309AB-68F7-B4BD-0EDC-9C14155F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>
            <a:off x="678632" y="2603970"/>
            <a:ext cx="2449798" cy="686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D51BF-85B8-0944-2E95-7481C608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678632" y="3537492"/>
            <a:ext cx="2449798" cy="7098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088EC3-F71A-4681-3E03-F394C4442E2D}"/>
              </a:ext>
            </a:extLst>
          </p:cNvPr>
          <p:cNvSpPr txBox="1"/>
          <p:nvPr/>
        </p:nvSpPr>
        <p:spPr>
          <a:xfrm>
            <a:off x="678632" y="508439"/>
            <a:ext cx="6373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Generalization: </a:t>
            </a:r>
            <a:r>
              <a:rPr lang="en-US" sz="3600" dirty="0">
                <a:solidFill>
                  <a:srgbClr val="0070C0"/>
                </a:solidFill>
                <a:latin typeface="Gill Sans MT" panose="020B0502020104020203" pitchFamily="34" charset="77"/>
              </a:rPr>
              <a:t>Be representative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F45BA-A58E-DB21-8C95-67F827E2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 flipH="1">
            <a:off x="608294" y="4494733"/>
            <a:ext cx="2449798" cy="686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76BA46-6EB4-0017-E04B-269A0D7D48A5}"/>
              </a:ext>
            </a:extLst>
          </p:cNvPr>
          <p:cNvSpPr txBox="1"/>
          <p:nvPr/>
        </p:nvSpPr>
        <p:spPr>
          <a:xfrm>
            <a:off x="1312985" y="1547449"/>
            <a:ext cx="127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HOSPITAL 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A1FB25-29DF-E665-4422-5FE4B4E5C957}"/>
              </a:ext>
            </a:extLst>
          </p:cNvPr>
          <p:cNvSpPr/>
          <p:nvPr/>
        </p:nvSpPr>
        <p:spPr>
          <a:xfrm>
            <a:off x="7819294" y="2110157"/>
            <a:ext cx="3001107" cy="35403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23195B-97FB-F8F4-7F84-B5626140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006"/>
          <a:stretch/>
        </p:blipFill>
        <p:spPr>
          <a:xfrm flipH="1">
            <a:off x="8099340" y="2589298"/>
            <a:ext cx="2375067" cy="6861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4A418D-56C0-F8B9-9A90-E4D30980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>
            <a:off x="8099341" y="3537492"/>
            <a:ext cx="2449798" cy="7098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54A51B-B1FD-378D-D041-AE413DD075E3}"/>
              </a:ext>
            </a:extLst>
          </p:cNvPr>
          <p:cNvSpPr txBox="1"/>
          <p:nvPr/>
        </p:nvSpPr>
        <p:spPr>
          <a:xfrm>
            <a:off x="8733694" y="1547449"/>
            <a:ext cx="127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HOSPITAL B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D0689A9-F289-8EA1-270B-C3565BD3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20"/>
          <a:stretch/>
        </p:blipFill>
        <p:spPr>
          <a:xfrm flipH="1">
            <a:off x="8024610" y="4440734"/>
            <a:ext cx="2449798" cy="709866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D87D374-8672-D2DB-687D-453E73A86A55}"/>
              </a:ext>
            </a:extLst>
          </p:cNvPr>
          <p:cNvSpPr/>
          <p:nvPr/>
        </p:nvSpPr>
        <p:spPr>
          <a:xfrm>
            <a:off x="4366847" y="3643617"/>
            <a:ext cx="2485292" cy="1189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/>
              <a:t>TRAINING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64D01A-664B-4221-A703-20E04C2517D8}"/>
              </a:ext>
            </a:extLst>
          </p:cNvPr>
          <p:cNvSpPr txBox="1"/>
          <p:nvPr/>
        </p:nvSpPr>
        <p:spPr>
          <a:xfrm>
            <a:off x="5166102" y="565885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MODEL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FE2AA7F-5DAA-5AC8-BD37-F08669A08750}"/>
              </a:ext>
            </a:extLst>
          </p:cNvPr>
          <p:cNvCxnSpPr>
            <a:stCxn id="27" idx="2"/>
          </p:cNvCxnSpPr>
          <p:nvPr/>
        </p:nvCxnSpPr>
        <p:spPr>
          <a:xfrm>
            <a:off x="5609493" y="4833509"/>
            <a:ext cx="0" cy="54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DD8026C2-02AC-5DB5-5906-0FEF99572F5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28430" y="2947044"/>
            <a:ext cx="1918358" cy="696573"/>
          </a:xfrm>
          <a:prstGeom prst="bentConnector3">
            <a:avLst>
              <a:gd name="adj1" fmla="val 999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A2FA4B1A-DFE6-7D37-AC10-000D5B877280}"/>
              </a:ext>
            </a:extLst>
          </p:cNvPr>
          <p:cNvCxnSpPr>
            <a:cxnSpLocks/>
          </p:cNvCxnSpPr>
          <p:nvPr/>
        </p:nvCxnSpPr>
        <p:spPr>
          <a:xfrm flipH="1">
            <a:off x="5961644" y="2947044"/>
            <a:ext cx="1918358" cy="696573"/>
          </a:xfrm>
          <a:prstGeom prst="bentConnector3">
            <a:avLst>
              <a:gd name="adj1" fmla="val 999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7BACA3-8E66-9D78-0BA8-10F0352C1011}"/>
              </a:ext>
            </a:extLst>
          </p:cNvPr>
          <p:cNvGrpSpPr/>
          <p:nvPr/>
        </p:nvGrpSpPr>
        <p:grpSpPr>
          <a:xfrm>
            <a:off x="4276675" y="45713"/>
            <a:ext cx="2776859" cy="2624293"/>
            <a:chOff x="4075280" y="590090"/>
            <a:chExt cx="4947984" cy="546005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271E8D6-531C-A9A9-A4E8-F97FED3E2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5280" y="590090"/>
              <a:ext cx="4947984" cy="45924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73F8C5-68F6-28A9-6378-1571C65A8736}"/>
                </a:ext>
              </a:extLst>
            </p:cNvPr>
            <p:cNvSpPr txBox="1"/>
            <p:nvPr/>
          </p:nvSpPr>
          <p:spPr>
            <a:xfrm>
              <a:off x="5613962" y="5342254"/>
              <a:ext cx="8114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4000" b="1" dirty="0">
                  <a:solidFill>
                    <a:srgbClr val="00B050"/>
                  </a:solidFill>
                </a:rPr>
                <a:t>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99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B062F2-1032-1979-5DC9-1EF9A6B5A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54ABE3-BE2B-37B8-AED1-3AF1A0B884AC}"/>
              </a:ext>
            </a:extLst>
          </p:cNvPr>
          <p:cNvSpPr txBox="1"/>
          <p:nvPr/>
        </p:nvSpPr>
        <p:spPr>
          <a:xfrm>
            <a:off x="5067703" y="3075057"/>
            <a:ext cx="233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Resources</a:t>
            </a:r>
            <a:endParaRPr lang="en-CL" sz="4000" dirty="0">
              <a:solidFill>
                <a:schemeClr val="accent2"/>
              </a:solidFill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221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24388-287C-1033-287D-12DF321CA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076E2-B5A9-1C5A-1A64-07F71D6C5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57" y="632974"/>
            <a:ext cx="10412845" cy="1270660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Code: 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77"/>
                <a:hlinkClick r:id="rId2"/>
              </a:rPr>
              <a:t>https://github.com/domingomery/visioncolab</a:t>
            </a:r>
            <a:r>
              <a:rPr lang="en-US" sz="2400" dirty="0"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9A86E-9197-57BE-06D1-6D082DA1F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128" y="0"/>
            <a:ext cx="577831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6656D5-C355-4470-A48B-E768104E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277" y="3124407"/>
            <a:ext cx="5564599" cy="27175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792102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77BFD5-5832-A44E-B2DA-56974C28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277" y="3124407"/>
            <a:ext cx="5564599" cy="27175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57" y="632974"/>
            <a:ext cx="10412845" cy="1270660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Code: 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77"/>
                <a:hlinkClick r:id="rId3"/>
              </a:rPr>
              <a:t>https://github.com/domingomery/visioncolab</a:t>
            </a:r>
            <a:r>
              <a:rPr lang="en-US" sz="2400" dirty="0"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Picture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F4CC2645-0986-021D-5DF7-0D52A3EDF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56" y="0"/>
            <a:ext cx="5933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73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3D32C2-02D8-5B27-65B4-92FD3BE72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0B9665-14D9-3855-9C32-B9277865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1277" y="3124407"/>
            <a:ext cx="5564599" cy="27175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663D9-49CA-50DE-90F1-3D6096B44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57" y="632974"/>
            <a:ext cx="10412845" cy="1270660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Code: 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77"/>
                <a:hlinkClick r:id="rId3"/>
              </a:rPr>
              <a:t>https://github.com/domingomery/visioncolab</a:t>
            </a:r>
            <a:r>
              <a:rPr lang="en-US" sz="2400" dirty="0"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FBD21C3-8CDF-4B53-C6A2-FDBF49674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471" y="0"/>
            <a:ext cx="4226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53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36353-0A99-381B-5B7F-5059C0346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F75FA4-E3C0-1432-97FE-D59C95F5C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54983" y="778454"/>
            <a:ext cx="3778836" cy="55808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extrusionH="635000">
            <a:bevelT w="63500" h="50800"/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6F36B-E8AF-2D2B-777C-17FBEE76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957" y="446672"/>
            <a:ext cx="10412845" cy="663563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Book: </a:t>
            </a:r>
          </a:p>
        </p:txBody>
      </p:sp>
    </p:spTree>
    <p:extLst>
      <p:ext uri="{BB962C8B-B14F-4D97-AF65-F5344CB8AC3E}">
        <p14:creationId xmlns:p14="http://schemas.microsoft.com/office/powerpoint/2010/main" val="35141089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02C86-A3B8-6B1D-0881-A714456A8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4674E-0EE0-3DDA-FE63-07318D496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57" y="632974"/>
            <a:ext cx="10412845" cy="663563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Courses:  </a:t>
            </a:r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  <a:latin typeface="Gill Sans MT" panose="020B0502020104020203" pitchFamily="34" charset="77"/>
              </a:rPr>
              <a:t>YouTube, Coursera and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5173F-C503-292E-1D0F-9A950E33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388" y="1153522"/>
            <a:ext cx="2895772" cy="2532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4AED3C-9D47-C663-0451-30D1305E1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15" y="1173702"/>
            <a:ext cx="2926041" cy="2512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8CB617-9191-0833-EFE8-A3667F134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57" y="1128824"/>
            <a:ext cx="2946221" cy="26334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9F2543-7DF2-4B98-98D3-DBC48A7AA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25" y="4226789"/>
            <a:ext cx="4894975" cy="1819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DAA536-FB4D-B469-7B62-09A8F73D6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678" y="4226789"/>
            <a:ext cx="6386581" cy="18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290E4-A1FB-5959-B507-7C81F26DC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00053F0-7DDA-BF0A-0D36-5D0CAABC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51467"/>
            <a:ext cx="12207626" cy="90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3123F-4AEC-E785-2B9E-9FD006B6E0B5}"/>
              </a:ext>
            </a:extLst>
          </p:cNvPr>
          <p:cNvSpPr txBox="1"/>
          <p:nvPr/>
        </p:nvSpPr>
        <p:spPr>
          <a:xfrm>
            <a:off x="795866" y="130075"/>
            <a:ext cx="6824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Gill Sans MT" panose="020B0502020104020203" pitchFamily="34" charset="77"/>
                <a:cs typeface="Rastanty Cortez" panose="020F0502020204030204" pitchFamily="34" charset="0"/>
              </a:rPr>
              <a:t>So, tell me, why this fruit is premium?</a:t>
            </a:r>
            <a:endParaRPr lang="en-CL" sz="4800" b="1" dirty="0">
              <a:solidFill>
                <a:srgbClr val="C00000"/>
              </a:solidFill>
              <a:latin typeface="Gill Sans MT" panose="020B0502020104020203" pitchFamily="34" charset="77"/>
              <a:cs typeface="Rastanty Cortez" panose="020F0502020204030204" pitchFamily="34" charset="0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9774A0F-6908-26B2-C8B0-219E08762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3960585" y="4098355"/>
            <a:ext cx="1304225" cy="979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756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1A71D8-0AA2-8643-AC0C-2DACF5C51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smoothness="6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83890">
            <a:off x="1685925" y="1138239"/>
            <a:ext cx="8820150" cy="4581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F677A-FC25-A64E-A42F-74E6E25C85B2}"/>
              </a:ext>
            </a:extLst>
          </p:cNvPr>
          <p:cNvSpPr txBox="1"/>
          <p:nvPr/>
        </p:nvSpPr>
        <p:spPr>
          <a:xfrm>
            <a:off x="2259464" y="5287558"/>
            <a:ext cx="312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http://domingomery.ing.puc.cl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729CA-588B-F848-8974-F15AD3B26A02}"/>
              </a:ext>
            </a:extLst>
          </p:cNvPr>
          <p:cNvSpPr txBox="1"/>
          <p:nvPr/>
        </p:nvSpPr>
        <p:spPr>
          <a:xfrm>
            <a:off x="2287483" y="4847929"/>
            <a:ext cx="21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http://xcv.ing.puc.cl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3BEC3-ACBF-B145-8517-3A5651E7B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369" y="5311074"/>
            <a:ext cx="337936" cy="32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026A8E-ECF3-86D6-950D-47D1D950A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70612">
            <a:off x="1697675" y="4808379"/>
            <a:ext cx="613323" cy="40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0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C6DE31A-D55B-611A-7BE5-2ECFF4C5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6E647-3915-B5B7-3C22-C68C0AFC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8946" y="-635000"/>
            <a:ext cx="21979957" cy="812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F415C-EA18-814A-DD52-B0DF2027E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869" l="5135" r="95045">
                        <a14:foregroundMark x1="13243" y1="71148" x2="7477" y2="69836"/>
                        <a14:foregroundMark x1="30991" y1="84262" x2="32342" y2="94262"/>
                        <a14:foregroundMark x1="85315" y1="93934" x2="94324" y2="95574"/>
                        <a14:foregroundMark x1="95045" y1="53115" x2="95045" y2="53115"/>
                        <a14:foregroundMark x1="5315" y1="69836" x2="5315" y2="69836"/>
                        <a14:foregroundMark x1="33243" y1="97869" x2="33243" y2="97869"/>
                        <a14:foregroundMark x1="95045" y1="96393" x2="95045" y2="963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643586">
            <a:off x="14626847" y="39285"/>
            <a:ext cx="7048500" cy="3873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621AF3-B8B2-2D88-365E-55AE9C1E19F4}"/>
              </a:ext>
            </a:extLst>
          </p:cNvPr>
          <p:cNvGrpSpPr/>
          <p:nvPr/>
        </p:nvGrpSpPr>
        <p:grpSpPr>
          <a:xfrm>
            <a:off x="0" y="123092"/>
            <a:ext cx="3524738" cy="2262556"/>
            <a:chOff x="308709" y="17577"/>
            <a:chExt cx="3524738" cy="2667010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EDC4402B-7645-C299-E7A1-485B1AACAD31}"/>
                </a:ext>
              </a:extLst>
            </p:cNvPr>
            <p:cNvSpPr/>
            <p:nvPr/>
          </p:nvSpPr>
          <p:spPr>
            <a:xfrm>
              <a:off x="308709" y="17577"/>
              <a:ext cx="3524738" cy="2340708"/>
            </a:xfrm>
            <a:prstGeom prst="clou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3200" b="1" dirty="0" err="1">
                  <a:latin typeface="Gill Sans MT" panose="020B0502020104020203" pitchFamily="34" charset="77"/>
                </a:rPr>
                <a:t>Mmmmh</a:t>
              </a:r>
              <a:r>
                <a:rPr lang="es-ES_tradnl" sz="3200" b="1" dirty="0">
                  <a:latin typeface="Gill Sans MT" panose="020B0502020104020203" pitchFamily="34" charset="77"/>
                </a:rPr>
                <a:t>, </a:t>
              </a:r>
              <a:r>
                <a:rPr lang="es-ES_tradnl" sz="3200" b="1" dirty="0" err="1">
                  <a:latin typeface="Gill Sans MT" panose="020B0502020104020203" pitchFamily="34" charset="77"/>
                </a:rPr>
                <a:t>let</a:t>
              </a:r>
              <a:r>
                <a:rPr lang="es-ES_tradnl" sz="3200" b="1" dirty="0">
                  <a:latin typeface="Gill Sans MT" panose="020B0502020104020203" pitchFamily="34" charset="77"/>
                </a:rPr>
                <a:t> me </a:t>
              </a:r>
              <a:r>
                <a:rPr lang="es-ES_tradnl" sz="3200" b="1" dirty="0" err="1">
                  <a:latin typeface="Gill Sans MT" panose="020B0502020104020203" pitchFamily="34" charset="77"/>
                </a:rPr>
                <a:t>see</a:t>
              </a:r>
              <a:r>
                <a:rPr lang="es-ES_tradnl" sz="3200" b="1" dirty="0">
                  <a:latin typeface="Gill Sans MT" panose="020B0502020104020203" pitchFamily="34" charset="77"/>
                </a:rPr>
                <a:t> </a:t>
              </a:r>
              <a:r>
                <a:rPr lang="es-ES_tradnl" sz="3200" b="1" dirty="0" err="1">
                  <a:latin typeface="Gill Sans MT" panose="020B0502020104020203" pitchFamily="34" charset="77"/>
                </a:rPr>
                <a:t>why</a:t>
              </a:r>
              <a:endParaRPr lang="es-ES_tradnl" sz="3200" b="1" dirty="0">
                <a:latin typeface="Gill Sans MT" panose="020B0502020104020203" pitchFamily="34" charset="7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A0FE23-F055-51B6-B1A0-4B67926F75D8}"/>
                </a:ext>
              </a:extLst>
            </p:cNvPr>
            <p:cNvSpPr/>
            <p:nvPr/>
          </p:nvSpPr>
          <p:spPr>
            <a:xfrm>
              <a:off x="2737338" y="2191231"/>
              <a:ext cx="339969" cy="33410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844034E-44D9-0213-2E49-2D593566A798}"/>
                </a:ext>
              </a:extLst>
            </p:cNvPr>
            <p:cNvSpPr/>
            <p:nvPr/>
          </p:nvSpPr>
          <p:spPr>
            <a:xfrm>
              <a:off x="3153507" y="2444263"/>
              <a:ext cx="222738" cy="24032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FB78E-FCF7-1CE3-6CC6-872052FFFB92}"/>
              </a:ext>
            </a:extLst>
          </p:cNvPr>
          <p:cNvGrpSpPr/>
          <p:nvPr/>
        </p:nvGrpSpPr>
        <p:grpSpPr>
          <a:xfrm>
            <a:off x="359227" y="3429000"/>
            <a:ext cx="2428629" cy="2645229"/>
            <a:chOff x="0" y="3429000"/>
            <a:chExt cx="2428629" cy="264522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8B97634-2191-1FD8-7D6B-84FF72D0A001}"/>
                </a:ext>
              </a:extLst>
            </p:cNvPr>
            <p:cNvCxnSpPr/>
            <p:nvPr/>
          </p:nvCxnSpPr>
          <p:spPr>
            <a:xfrm flipH="1">
              <a:off x="0" y="3429000"/>
              <a:ext cx="2428629" cy="199208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BA6CB-B54F-E529-E241-8DB608572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43" y="3429000"/>
              <a:ext cx="1775486" cy="264522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1187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187 0.03542 C -0.08177 0.03403 -0.09166 0.03357 -0.10143 0.03079 C -0.12942 0.02292 -0.11523 0.01922 -0.14153 0.01644 C -0.16471 0.01389 -0.18802 0.0132 -0.2112 0.01181 C -0.21836 0.0132 -0.22552 0.01412 -0.23268 0.01644 C -0.23541 0.01737 -0.23802 0.01991 -0.24062 0.0213 C -0.24778 0.02477 -0.25508 0.02662 -0.26211 0.03079 L -0.29427 0.04977 L -0.31836 0.06412 L -0.32643 0.06875 L -0.33437 0.07362 C -0.34804 0.09769 -0.33047 0.06945 -0.34778 0.08797 C -0.36627 0.10741 -0.33841 0.08866 -0.3612 0.10209 C -0.38424 0.1294 -0.35508 0.09676 -0.37734 0.11644 C -0.38021 0.11899 -0.38242 0.12338 -0.38528 0.12593 C -0.38789 0.12825 -0.39088 0.12825 -0.39336 0.13079 C -0.39896 0.13635 -0.40338 0.1463 -0.40937 0.14977 L -0.44153 0.16899 C -0.44153 0.16899 -0.45768 0.17848 -0.45768 0.17848 C -0.46028 0.18149 -0.46276 0.18565 -0.46562 0.18797 C -0.47083 0.1919 -0.47643 0.19422 -0.48177 0.19746 C -0.50104 0.2088 -0.47695 0.19514 -0.50052 0.20695 C -0.51614 0.21505 -0.50039 0.20903 -0.51927 0.21644 C -0.53047 0.22107 -0.53711 0.22269 -0.5487 0.22616 L -0.67461 0.2213 C -0.67942 0.22084 -0.69336 0.21389 -0.6987 0.21181 C -0.70312 0.20996 -0.70768 0.20903 -0.71211 0.20695 C -0.74505 0.19237 -0.68411 0.21505 -0.73359 0.19746 C -0.7362 0.19422 -0.73867 0.19028 -0.74153 0.18797 C -0.74674 0.1838 -0.75299 0.18403 -0.75768 0.17848 C -0.76028 0.17524 -0.76276 0.1713 -0.76562 0.16899 C -0.77083 0.16482 -0.78177 0.15926 -0.78177 0.15926 C -0.79114 0.14283 -0.78476 0.15116 -0.80312 0.14028 L -0.8112 0.13565 C -0.81393 0.13241 -0.8164 0.12848 -0.81927 0.12593 C -0.82174 0.12385 -0.82487 0.12362 -0.82734 0.1213 C -0.85495 0.09399 -0.8332 0.10811 -0.85143 0.09746 C -0.86067 0.08079 -0.85429 0.08936 -0.87278 0.07848 L -0.88086 0.07362 C -0.88359 0.07037 -0.88594 0.06644 -0.88893 0.06412 C -0.89401 0.05996 -0.90495 0.05463 -0.90495 0.05463 C -0.94804 0.05996 -0.9306 0.05232 -0.95859 0.06875 C -0.9612 0.07037 -0.96419 0.07084 -0.96653 0.07362 C -0.96927 0.07686 -0.97161 0.08079 -0.97461 0.08311 C -0.97982 0.08727 -0.99062 0.0926 -0.99062 0.0926 C -0.99245 0.09584 -0.99388 0.09977 -0.99609 0.10209 C -1.01289 0.12014 -0.99557 0.08241 -1.02018 0.12593 C -1.0237 0.13241 -1.02669 0.14005 -1.03086 0.14514 C -1.03359 0.14815 -1.03646 0.15093 -1.03893 0.15463 C -1.04362 0.16204 -1.05221 0.17848 -1.05221 0.17848 " pathEditMode="relative" ptsTypes="AAAAAAAAAAAAAAAAAAAAAAAAAAAAAAAAAAAAAAAAAAAAAAAAAA">
                                      <p:cBhvr>
                                        <p:cTn id="1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10175</TotalTime>
  <Words>1578</Words>
  <Application>Microsoft Macintosh PowerPoint</Application>
  <PresentationFormat>Widescreen</PresentationFormat>
  <Paragraphs>306</Paragraphs>
  <Slides>80</Slides>
  <Notes>16</Notes>
  <HiddenSlides>23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Calibri Light</vt:lpstr>
      <vt:lpstr>Consolas</vt:lpstr>
      <vt:lpstr>Gill Sans MT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137</cp:revision>
  <dcterms:created xsi:type="dcterms:W3CDTF">2021-11-22T12:08:30Z</dcterms:created>
  <dcterms:modified xsi:type="dcterms:W3CDTF">2024-11-27T13:33:43Z</dcterms:modified>
</cp:coreProperties>
</file>